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1"/>
  </p:notesMasterIdLst>
  <p:sldIdLst>
    <p:sldId id="256" r:id="rId2"/>
    <p:sldId id="282" r:id="rId3"/>
    <p:sldId id="967" r:id="rId4"/>
    <p:sldId id="1004" r:id="rId5"/>
    <p:sldId id="1005" r:id="rId6"/>
    <p:sldId id="985" r:id="rId7"/>
    <p:sldId id="1006" r:id="rId8"/>
    <p:sldId id="1007" r:id="rId9"/>
    <p:sldId id="1008" r:id="rId10"/>
    <p:sldId id="1009" r:id="rId11"/>
    <p:sldId id="1046" r:id="rId12"/>
    <p:sldId id="1047" r:id="rId13"/>
    <p:sldId id="1048" r:id="rId14"/>
    <p:sldId id="1049" r:id="rId15"/>
    <p:sldId id="1050" r:id="rId16"/>
    <p:sldId id="987" r:id="rId17"/>
    <p:sldId id="986" r:id="rId18"/>
    <p:sldId id="1010" r:id="rId19"/>
    <p:sldId id="1011" r:id="rId20"/>
    <p:sldId id="1012" r:id="rId21"/>
    <p:sldId id="1013" r:id="rId22"/>
    <p:sldId id="1014" r:id="rId23"/>
    <p:sldId id="1015" r:id="rId24"/>
    <p:sldId id="1016" r:id="rId25"/>
    <p:sldId id="1017" r:id="rId26"/>
    <p:sldId id="1018" r:id="rId27"/>
    <p:sldId id="1030" r:id="rId28"/>
    <p:sldId id="1031" r:id="rId29"/>
    <p:sldId id="1026" r:id="rId30"/>
    <p:sldId id="988" r:id="rId31"/>
    <p:sldId id="1019" r:id="rId32"/>
    <p:sldId id="1020" r:id="rId33"/>
    <p:sldId id="1021" r:id="rId34"/>
    <p:sldId id="1022" r:id="rId35"/>
    <p:sldId id="1023" r:id="rId36"/>
    <p:sldId id="1024" r:id="rId37"/>
    <p:sldId id="1025" r:id="rId38"/>
    <p:sldId id="1027" r:id="rId39"/>
    <p:sldId id="1028" r:id="rId40"/>
    <p:sldId id="1032" r:id="rId41"/>
    <p:sldId id="1029" r:id="rId42"/>
    <p:sldId id="1033" r:id="rId43"/>
    <p:sldId id="1034" r:id="rId44"/>
    <p:sldId id="1035" r:id="rId45"/>
    <p:sldId id="1036" r:id="rId46"/>
    <p:sldId id="1037" r:id="rId47"/>
    <p:sldId id="1039" r:id="rId48"/>
    <p:sldId id="1038" r:id="rId49"/>
    <p:sldId id="1042" r:id="rId50"/>
    <p:sldId id="1041" r:id="rId51"/>
    <p:sldId id="1045" r:id="rId52"/>
    <p:sldId id="1044" r:id="rId53"/>
    <p:sldId id="1043" r:id="rId54"/>
    <p:sldId id="1040" r:id="rId55"/>
    <p:sldId id="602" r:id="rId56"/>
    <p:sldId id="273" r:id="rId57"/>
    <p:sldId id="274" r:id="rId58"/>
    <p:sldId id="275" r:id="rId59"/>
    <p:sldId id="276"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2C3F8C-7C3C-471F-8BFC-C71D47FE74E3}">
          <p14:sldIdLst>
            <p14:sldId id="256"/>
            <p14:sldId id="282"/>
            <p14:sldId id="967"/>
            <p14:sldId id="1004"/>
            <p14:sldId id="1005"/>
            <p14:sldId id="985"/>
            <p14:sldId id="1006"/>
            <p14:sldId id="1007"/>
            <p14:sldId id="1008"/>
            <p14:sldId id="1009"/>
            <p14:sldId id="1046"/>
            <p14:sldId id="1047"/>
            <p14:sldId id="1048"/>
            <p14:sldId id="1049"/>
            <p14:sldId id="1050"/>
            <p14:sldId id="987"/>
            <p14:sldId id="986"/>
            <p14:sldId id="1010"/>
            <p14:sldId id="1011"/>
            <p14:sldId id="1012"/>
            <p14:sldId id="1013"/>
            <p14:sldId id="1014"/>
            <p14:sldId id="1015"/>
            <p14:sldId id="1016"/>
            <p14:sldId id="1017"/>
            <p14:sldId id="1018"/>
            <p14:sldId id="1030"/>
            <p14:sldId id="1031"/>
            <p14:sldId id="1026"/>
            <p14:sldId id="988"/>
            <p14:sldId id="1019"/>
            <p14:sldId id="1020"/>
            <p14:sldId id="1021"/>
            <p14:sldId id="1022"/>
            <p14:sldId id="1023"/>
            <p14:sldId id="1024"/>
            <p14:sldId id="1025"/>
            <p14:sldId id="1027"/>
            <p14:sldId id="1028"/>
            <p14:sldId id="1032"/>
            <p14:sldId id="1029"/>
            <p14:sldId id="1033"/>
            <p14:sldId id="1034"/>
            <p14:sldId id="1035"/>
            <p14:sldId id="1036"/>
            <p14:sldId id="1037"/>
            <p14:sldId id="1039"/>
            <p14:sldId id="1038"/>
            <p14:sldId id="1042"/>
            <p14:sldId id="1041"/>
            <p14:sldId id="1045"/>
            <p14:sldId id="1044"/>
            <p14:sldId id="1043"/>
            <p14:sldId id="1040"/>
            <p14:sldId id="602"/>
            <p14:sldId id="273"/>
            <p14:sldId id="274"/>
            <p14:sldId id="275"/>
            <p14:sldId id="2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21022F"/>
    <a:srgbClr val="160223"/>
    <a:srgbClr val="2C0346"/>
    <a:srgbClr val="3F003F"/>
    <a:srgbClr val="FFFF99"/>
    <a:srgbClr val="00003F"/>
    <a:srgbClr val="00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FDB013-101A-4DDD-8490-C003B769D4A4}" v="160" dt="2025-01-16T22:18:27.1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447" autoAdjust="0"/>
  </p:normalViewPr>
  <p:slideViewPr>
    <p:cSldViewPr snapToGrid="0">
      <p:cViewPr varScale="1">
        <p:scale>
          <a:sx n="102" d="100"/>
          <a:sy n="102" d="100"/>
        </p:scale>
        <p:origin x="1866" y="31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Harder" userId="2b8d8b750cb213a7" providerId="LiveId" clId="{19FDB013-101A-4DDD-8490-C003B769D4A4}"/>
    <pc:docChg chg="undo custSel addSld modSld">
      <pc:chgData name="Douglas Harder" userId="2b8d8b750cb213a7" providerId="LiveId" clId="{19FDB013-101A-4DDD-8490-C003B769D4A4}" dt="2025-01-16T22:30:10.230" v="525" actId="2711"/>
      <pc:docMkLst>
        <pc:docMk/>
      </pc:docMkLst>
      <pc:sldChg chg="delSp modTransition modAnim">
        <pc:chgData name="Douglas Harder" userId="2b8d8b750cb213a7" providerId="LiveId" clId="{19FDB013-101A-4DDD-8490-C003B769D4A4}" dt="2025-01-14T13:15:09.391" v="41"/>
        <pc:sldMkLst>
          <pc:docMk/>
          <pc:sldMk cId="656847970" sldId="256"/>
        </pc:sldMkLst>
      </pc:sldChg>
      <pc:sldChg chg="delSp modTransition modAnim">
        <pc:chgData name="Douglas Harder" userId="2b8d8b750cb213a7" providerId="LiveId" clId="{19FDB013-101A-4DDD-8490-C003B769D4A4}" dt="2025-01-14T13:15:09.391" v="41"/>
        <pc:sldMkLst>
          <pc:docMk/>
          <pc:sldMk cId="1740462976" sldId="273"/>
        </pc:sldMkLst>
      </pc:sldChg>
      <pc:sldChg chg="delSp modTransition modAnim">
        <pc:chgData name="Douglas Harder" userId="2b8d8b750cb213a7" providerId="LiveId" clId="{19FDB013-101A-4DDD-8490-C003B769D4A4}" dt="2025-01-14T13:15:09.391" v="41"/>
        <pc:sldMkLst>
          <pc:docMk/>
          <pc:sldMk cId="886795597" sldId="274"/>
        </pc:sldMkLst>
      </pc:sldChg>
      <pc:sldChg chg="delSp modTransition modAnim">
        <pc:chgData name="Douglas Harder" userId="2b8d8b750cb213a7" providerId="LiveId" clId="{19FDB013-101A-4DDD-8490-C003B769D4A4}" dt="2025-01-14T13:15:09.391" v="41"/>
        <pc:sldMkLst>
          <pc:docMk/>
          <pc:sldMk cId="1131585356" sldId="275"/>
        </pc:sldMkLst>
      </pc:sldChg>
      <pc:sldChg chg="delSp modTransition modAnim">
        <pc:chgData name="Douglas Harder" userId="2b8d8b750cb213a7" providerId="LiveId" clId="{19FDB013-101A-4DDD-8490-C003B769D4A4}" dt="2025-01-14T13:15:09.391" v="41"/>
        <pc:sldMkLst>
          <pc:docMk/>
          <pc:sldMk cId="4272497073" sldId="276"/>
        </pc:sldMkLst>
      </pc:sldChg>
      <pc:sldChg chg="delSp modTransition modAnim">
        <pc:chgData name="Douglas Harder" userId="2b8d8b750cb213a7" providerId="LiveId" clId="{19FDB013-101A-4DDD-8490-C003B769D4A4}" dt="2025-01-14T13:15:09.391" v="41"/>
        <pc:sldMkLst>
          <pc:docMk/>
          <pc:sldMk cId="2835283541" sldId="282"/>
        </pc:sldMkLst>
      </pc:sldChg>
      <pc:sldChg chg="delSp modSp mod modTransition modAnim">
        <pc:chgData name="Douglas Harder" userId="2b8d8b750cb213a7" providerId="LiveId" clId="{19FDB013-101A-4DDD-8490-C003B769D4A4}" dt="2025-01-16T22:00:29.701" v="153" actId="14100"/>
        <pc:sldMkLst>
          <pc:docMk/>
          <pc:sldMk cId="2475975949" sldId="602"/>
        </pc:sldMkLst>
        <pc:spChg chg="mod">
          <ac:chgData name="Douglas Harder" userId="2b8d8b750cb213a7" providerId="LiveId" clId="{19FDB013-101A-4DDD-8490-C003B769D4A4}" dt="2025-01-16T22:00:29.701" v="153" actId="14100"/>
          <ac:spMkLst>
            <pc:docMk/>
            <pc:sldMk cId="2475975949" sldId="602"/>
            <ac:spMk id="3" creationId="{00000000-0000-0000-0000-000000000000}"/>
          </ac:spMkLst>
        </pc:spChg>
      </pc:sldChg>
      <pc:sldChg chg="delSp modTransition modAnim">
        <pc:chgData name="Douglas Harder" userId="2b8d8b750cb213a7" providerId="LiveId" clId="{19FDB013-101A-4DDD-8490-C003B769D4A4}" dt="2025-01-14T13:15:09.391" v="41"/>
        <pc:sldMkLst>
          <pc:docMk/>
          <pc:sldMk cId="1097034811" sldId="967"/>
        </pc:sldMkLst>
      </pc:sldChg>
      <pc:sldChg chg="delSp modSp mod modTransition modAnim">
        <pc:chgData name="Douglas Harder" userId="2b8d8b750cb213a7" providerId="LiveId" clId="{19FDB013-101A-4DDD-8490-C003B769D4A4}" dt="2025-01-14T13:15:17.488" v="45" actId="27636"/>
        <pc:sldMkLst>
          <pc:docMk/>
          <pc:sldMk cId="3946938377" sldId="985"/>
        </pc:sldMkLst>
        <pc:spChg chg="mod">
          <ac:chgData name="Douglas Harder" userId="2b8d8b750cb213a7" providerId="LiveId" clId="{19FDB013-101A-4DDD-8490-C003B769D4A4}" dt="2025-01-14T13:15:17.488" v="45" actId="27636"/>
          <ac:spMkLst>
            <pc:docMk/>
            <pc:sldMk cId="3946938377" sldId="985"/>
            <ac:spMk id="3" creationId="{00000000-0000-0000-0000-000000000000}"/>
          </ac:spMkLst>
        </pc:spChg>
      </pc:sldChg>
      <pc:sldChg chg="delSp modTransition modAnim">
        <pc:chgData name="Douglas Harder" userId="2b8d8b750cb213a7" providerId="LiveId" clId="{19FDB013-101A-4DDD-8490-C003B769D4A4}" dt="2025-01-14T13:15:09.391" v="41"/>
        <pc:sldMkLst>
          <pc:docMk/>
          <pc:sldMk cId="4235440559" sldId="986"/>
        </pc:sldMkLst>
      </pc:sldChg>
      <pc:sldChg chg="delSp modSp mod modTransition modAnim">
        <pc:chgData name="Douglas Harder" userId="2b8d8b750cb213a7" providerId="LiveId" clId="{19FDB013-101A-4DDD-8490-C003B769D4A4}" dt="2025-01-16T22:18:57.150" v="288" actId="14100"/>
        <pc:sldMkLst>
          <pc:docMk/>
          <pc:sldMk cId="2595925515" sldId="987"/>
        </pc:sldMkLst>
        <pc:spChg chg="mod">
          <ac:chgData name="Douglas Harder" userId="2b8d8b750cb213a7" providerId="LiveId" clId="{19FDB013-101A-4DDD-8490-C003B769D4A4}" dt="2025-01-16T22:18:57.150" v="288" actId="14100"/>
          <ac:spMkLst>
            <pc:docMk/>
            <pc:sldMk cId="2595925515" sldId="987"/>
            <ac:spMk id="3" creationId="{00000000-0000-0000-0000-000000000000}"/>
          </ac:spMkLst>
        </pc:spChg>
      </pc:sldChg>
      <pc:sldChg chg="delSp modSp mod modTransition modAnim">
        <pc:chgData name="Douglas Harder" userId="2b8d8b750cb213a7" providerId="LiveId" clId="{19FDB013-101A-4DDD-8490-C003B769D4A4}" dt="2025-01-14T13:16:31.111" v="61" actId="14100"/>
        <pc:sldMkLst>
          <pc:docMk/>
          <pc:sldMk cId="138857573" sldId="988"/>
        </pc:sldMkLst>
        <pc:spChg chg="mod">
          <ac:chgData name="Douglas Harder" userId="2b8d8b750cb213a7" providerId="LiveId" clId="{19FDB013-101A-4DDD-8490-C003B769D4A4}" dt="2025-01-14T13:16:31.111" v="61" actId="14100"/>
          <ac:spMkLst>
            <pc:docMk/>
            <pc:sldMk cId="138857573" sldId="988"/>
            <ac:spMk id="3" creationId="{00000000-0000-0000-0000-000000000000}"/>
          </ac:spMkLst>
        </pc:spChg>
      </pc:sldChg>
      <pc:sldChg chg="delSp modSp mod modTransition modAnim">
        <pc:chgData name="Douglas Harder" userId="2b8d8b750cb213a7" providerId="LiveId" clId="{19FDB013-101A-4DDD-8490-C003B769D4A4}" dt="2025-01-16T22:13:20.967" v="210"/>
        <pc:sldMkLst>
          <pc:docMk/>
          <pc:sldMk cId="777689554" sldId="1004"/>
        </pc:sldMkLst>
        <pc:spChg chg="mod">
          <ac:chgData name="Douglas Harder" userId="2b8d8b750cb213a7" providerId="LiveId" clId="{19FDB013-101A-4DDD-8490-C003B769D4A4}" dt="2025-01-16T21:57:35.934" v="94"/>
          <ac:spMkLst>
            <pc:docMk/>
            <pc:sldMk cId="777689554" sldId="1004"/>
            <ac:spMk id="3" creationId="{00000000-0000-0000-0000-000000000000}"/>
          </ac:spMkLst>
        </pc:spChg>
        <pc:graphicFrameChg chg="mod">
          <ac:chgData name="Douglas Harder" userId="2b8d8b750cb213a7" providerId="LiveId" clId="{19FDB013-101A-4DDD-8490-C003B769D4A4}" dt="2025-01-16T21:57:46.127" v="138" actId="1038"/>
          <ac:graphicFrameMkLst>
            <pc:docMk/>
            <pc:sldMk cId="777689554" sldId="1004"/>
            <ac:graphicFrameMk id="8" creationId="{2399F5E8-906F-45A3-86EB-D023A21B73EE}"/>
          </ac:graphicFrameMkLst>
        </pc:graphicFrameChg>
      </pc:sldChg>
      <pc:sldChg chg="delSp modSp modTransition modAnim">
        <pc:chgData name="Douglas Harder" userId="2b8d8b750cb213a7" providerId="LiveId" clId="{19FDB013-101A-4DDD-8490-C003B769D4A4}" dt="2025-01-16T22:16:08.554" v="281" actId="20577"/>
        <pc:sldMkLst>
          <pc:docMk/>
          <pc:sldMk cId="4188071325" sldId="1005"/>
        </pc:sldMkLst>
        <pc:spChg chg="mod">
          <ac:chgData name="Douglas Harder" userId="2b8d8b750cb213a7" providerId="LiveId" clId="{19FDB013-101A-4DDD-8490-C003B769D4A4}" dt="2025-01-16T22:16:08.554" v="281" actId="20577"/>
          <ac:spMkLst>
            <pc:docMk/>
            <pc:sldMk cId="4188071325" sldId="1005"/>
            <ac:spMk id="3" creationId="{00000000-0000-0000-0000-000000000000}"/>
          </ac:spMkLst>
        </pc:spChg>
      </pc:sldChg>
      <pc:sldChg chg="delSp modSp mod modTransition modAnim">
        <pc:chgData name="Douglas Harder" userId="2b8d8b750cb213a7" providerId="LiveId" clId="{19FDB013-101A-4DDD-8490-C003B769D4A4}" dt="2025-01-14T13:15:12.301" v="43" actId="27636"/>
        <pc:sldMkLst>
          <pc:docMk/>
          <pc:sldMk cId="1855650693" sldId="1006"/>
        </pc:sldMkLst>
        <pc:spChg chg="mod">
          <ac:chgData name="Douglas Harder" userId="2b8d8b750cb213a7" providerId="LiveId" clId="{19FDB013-101A-4DDD-8490-C003B769D4A4}" dt="2025-01-14T13:15:12.301" v="43" actId="27636"/>
          <ac:spMkLst>
            <pc:docMk/>
            <pc:sldMk cId="1855650693" sldId="1006"/>
            <ac:spMk id="3" creationId="{00000000-0000-0000-0000-000000000000}"/>
          </ac:spMkLst>
        </pc:spChg>
      </pc:sldChg>
      <pc:sldChg chg="delSp modSp mod modTransition modAnim">
        <pc:chgData name="Douglas Harder" userId="2b8d8b750cb213a7" providerId="LiveId" clId="{19FDB013-101A-4DDD-8490-C003B769D4A4}" dt="2025-01-14T13:15:45.969" v="48" actId="14100"/>
        <pc:sldMkLst>
          <pc:docMk/>
          <pc:sldMk cId="271555554" sldId="1007"/>
        </pc:sldMkLst>
        <pc:spChg chg="mod">
          <ac:chgData name="Douglas Harder" userId="2b8d8b750cb213a7" providerId="LiveId" clId="{19FDB013-101A-4DDD-8490-C003B769D4A4}" dt="2025-01-14T13:15:45.969" v="48" actId="14100"/>
          <ac:spMkLst>
            <pc:docMk/>
            <pc:sldMk cId="271555554" sldId="1007"/>
            <ac:spMk id="3" creationId="{00000000-0000-0000-0000-000000000000}"/>
          </ac:spMkLst>
        </pc:spChg>
      </pc:sldChg>
      <pc:sldChg chg="delSp modSp mod modTransition modAnim">
        <pc:chgData name="Douglas Harder" userId="2b8d8b750cb213a7" providerId="LiveId" clId="{19FDB013-101A-4DDD-8490-C003B769D4A4}" dt="2025-01-14T13:15:48.798" v="49" actId="14100"/>
        <pc:sldMkLst>
          <pc:docMk/>
          <pc:sldMk cId="3902319372" sldId="1008"/>
        </pc:sldMkLst>
        <pc:spChg chg="mod">
          <ac:chgData name="Douglas Harder" userId="2b8d8b750cb213a7" providerId="LiveId" clId="{19FDB013-101A-4DDD-8490-C003B769D4A4}" dt="2025-01-14T13:15:48.798" v="49" actId="14100"/>
          <ac:spMkLst>
            <pc:docMk/>
            <pc:sldMk cId="3902319372" sldId="1008"/>
            <ac:spMk id="3" creationId="{00000000-0000-0000-0000-000000000000}"/>
          </ac:spMkLst>
        </pc:spChg>
      </pc:sldChg>
      <pc:sldChg chg="delSp modTransition modAnim">
        <pc:chgData name="Douglas Harder" userId="2b8d8b750cb213a7" providerId="LiveId" clId="{19FDB013-101A-4DDD-8490-C003B769D4A4}" dt="2025-01-14T13:15:09.391" v="41"/>
        <pc:sldMkLst>
          <pc:docMk/>
          <pc:sldMk cId="3509809246" sldId="1009"/>
        </pc:sldMkLst>
      </pc:sldChg>
      <pc:sldChg chg="delSp modTransition modAnim">
        <pc:chgData name="Douglas Harder" userId="2b8d8b750cb213a7" providerId="LiveId" clId="{19FDB013-101A-4DDD-8490-C003B769D4A4}" dt="2025-01-14T13:15:09.391" v="41"/>
        <pc:sldMkLst>
          <pc:docMk/>
          <pc:sldMk cId="3332388186" sldId="1010"/>
        </pc:sldMkLst>
      </pc:sldChg>
      <pc:sldChg chg="delSp modTransition modAnim">
        <pc:chgData name="Douglas Harder" userId="2b8d8b750cb213a7" providerId="LiveId" clId="{19FDB013-101A-4DDD-8490-C003B769D4A4}" dt="2025-01-14T13:15:09.391" v="41"/>
        <pc:sldMkLst>
          <pc:docMk/>
          <pc:sldMk cId="2864897932" sldId="1011"/>
        </pc:sldMkLst>
      </pc:sldChg>
      <pc:sldChg chg="delSp modTransition modAnim">
        <pc:chgData name="Douglas Harder" userId="2b8d8b750cb213a7" providerId="LiveId" clId="{19FDB013-101A-4DDD-8490-C003B769D4A4}" dt="2025-01-14T13:15:09.391" v="41"/>
        <pc:sldMkLst>
          <pc:docMk/>
          <pc:sldMk cId="1287250803" sldId="1012"/>
        </pc:sldMkLst>
      </pc:sldChg>
      <pc:sldChg chg="delSp modTransition modAnim">
        <pc:chgData name="Douglas Harder" userId="2b8d8b750cb213a7" providerId="LiveId" clId="{19FDB013-101A-4DDD-8490-C003B769D4A4}" dt="2025-01-14T13:15:09.391" v="41"/>
        <pc:sldMkLst>
          <pc:docMk/>
          <pc:sldMk cId="2951661805" sldId="1013"/>
        </pc:sldMkLst>
      </pc:sldChg>
      <pc:sldChg chg="delSp modTransition modAnim">
        <pc:chgData name="Douglas Harder" userId="2b8d8b750cb213a7" providerId="LiveId" clId="{19FDB013-101A-4DDD-8490-C003B769D4A4}" dt="2025-01-14T13:15:09.391" v="41"/>
        <pc:sldMkLst>
          <pc:docMk/>
          <pc:sldMk cId="1304581452" sldId="1014"/>
        </pc:sldMkLst>
      </pc:sldChg>
      <pc:sldChg chg="delSp modTransition modAnim">
        <pc:chgData name="Douglas Harder" userId="2b8d8b750cb213a7" providerId="LiveId" clId="{19FDB013-101A-4DDD-8490-C003B769D4A4}" dt="2025-01-14T13:15:09.391" v="41"/>
        <pc:sldMkLst>
          <pc:docMk/>
          <pc:sldMk cId="3289604727" sldId="1015"/>
        </pc:sldMkLst>
      </pc:sldChg>
      <pc:sldChg chg="delSp modTransition modAnim">
        <pc:chgData name="Douglas Harder" userId="2b8d8b750cb213a7" providerId="LiveId" clId="{19FDB013-101A-4DDD-8490-C003B769D4A4}" dt="2025-01-14T13:15:09.391" v="41"/>
        <pc:sldMkLst>
          <pc:docMk/>
          <pc:sldMk cId="1446904147" sldId="1016"/>
        </pc:sldMkLst>
      </pc:sldChg>
      <pc:sldChg chg="delSp modTransition modAnim">
        <pc:chgData name="Douglas Harder" userId="2b8d8b750cb213a7" providerId="LiveId" clId="{19FDB013-101A-4DDD-8490-C003B769D4A4}" dt="2025-01-14T13:15:09.391" v="41"/>
        <pc:sldMkLst>
          <pc:docMk/>
          <pc:sldMk cId="2206126461" sldId="1017"/>
        </pc:sldMkLst>
      </pc:sldChg>
      <pc:sldChg chg="delSp modTransition modAnim">
        <pc:chgData name="Douglas Harder" userId="2b8d8b750cb213a7" providerId="LiveId" clId="{19FDB013-101A-4DDD-8490-C003B769D4A4}" dt="2025-01-14T13:15:09.391" v="41"/>
        <pc:sldMkLst>
          <pc:docMk/>
          <pc:sldMk cId="1911376629" sldId="1018"/>
        </pc:sldMkLst>
      </pc:sldChg>
      <pc:sldChg chg="delSp modTransition modAnim">
        <pc:chgData name="Douglas Harder" userId="2b8d8b750cb213a7" providerId="LiveId" clId="{19FDB013-101A-4DDD-8490-C003B769D4A4}" dt="2025-01-14T13:15:09.391" v="41"/>
        <pc:sldMkLst>
          <pc:docMk/>
          <pc:sldMk cId="4057243365" sldId="1019"/>
        </pc:sldMkLst>
      </pc:sldChg>
      <pc:sldChg chg="delSp modTransition modAnim">
        <pc:chgData name="Douglas Harder" userId="2b8d8b750cb213a7" providerId="LiveId" clId="{19FDB013-101A-4DDD-8490-C003B769D4A4}" dt="2025-01-14T13:15:09.391" v="41"/>
        <pc:sldMkLst>
          <pc:docMk/>
          <pc:sldMk cId="2822763267" sldId="1020"/>
        </pc:sldMkLst>
      </pc:sldChg>
      <pc:sldChg chg="delSp modTransition modAnim">
        <pc:chgData name="Douglas Harder" userId="2b8d8b750cb213a7" providerId="LiveId" clId="{19FDB013-101A-4DDD-8490-C003B769D4A4}" dt="2025-01-14T13:15:09.391" v="41"/>
        <pc:sldMkLst>
          <pc:docMk/>
          <pc:sldMk cId="550539267" sldId="1021"/>
        </pc:sldMkLst>
      </pc:sldChg>
      <pc:sldChg chg="delSp modTransition modAnim">
        <pc:chgData name="Douglas Harder" userId="2b8d8b750cb213a7" providerId="LiveId" clId="{19FDB013-101A-4DDD-8490-C003B769D4A4}" dt="2025-01-14T13:15:09.391" v="41"/>
        <pc:sldMkLst>
          <pc:docMk/>
          <pc:sldMk cId="1534659715" sldId="1022"/>
        </pc:sldMkLst>
      </pc:sldChg>
      <pc:sldChg chg="delSp modTransition modAnim">
        <pc:chgData name="Douglas Harder" userId="2b8d8b750cb213a7" providerId="LiveId" clId="{19FDB013-101A-4DDD-8490-C003B769D4A4}" dt="2025-01-14T13:15:09.391" v="41"/>
        <pc:sldMkLst>
          <pc:docMk/>
          <pc:sldMk cId="3165959125" sldId="1023"/>
        </pc:sldMkLst>
      </pc:sldChg>
      <pc:sldChg chg="delSp modSp mod modTransition modAnim">
        <pc:chgData name="Douglas Harder" userId="2b8d8b750cb213a7" providerId="LiveId" clId="{19FDB013-101A-4DDD-8490-C003B769D4A4}" dt="2025-01-14T13:16:38.093" v="63" actId="27636"/>
        <pc:sldMkLst>
          <pc:docMk/>
          <pc:sldMk cId="4218007771" sldId="1024"/>
        </pc:sldMkLst>
        <pc:spChg chg="mod">
          <ac:chgData name="Douglas Harder" userId="2b8d8b750cb213a7" providerId="LiveId" clId="{19FDB013-101A-4DDD-8490-C003B769D4A4}" dt="2025-01-14T13:16:38.093" v="63" actId="27636"/>
          <ac:spMkLst>
            <pc:docMk/>
            <pc:sldMk cId="4218007771" sldId="1024"/>
            <ac:spMk id="3" creationId="{00000000-0000-0000-0000-000000000000}"/>
          </ac:spMkLst>
        </pc:spChg>
      </pc:sldChg>
      <pc:sldChg chg="delSp modTransition modAnim">
        <pc:chgData name="Douglas Harder" userId="2b8d8b750cb213a7" providerId="LiveId" clId="{19FDB013-101A-4DDD-8490-C003B769D4A4}" dt="2025-01-14T13:15:09.391" v="41"/>
        <pc:sldMkLst>
          <pc:docMk/>
          <pc:sldMk cId="4219588092" sldId="1025"/>
        </pc:sldMkLst>
      </pc:sldChg>
      <pc:sldChg chg="delSp modSp mod modTransition modAnim">
        <pc:chgData name="Douglas Harder" userId="2b8d8b750cb213a7" providerId="LiveId" clId="{19FDB013-101A-4DDD-8490-C003B769D4A4}" dt="2025-01-14T13:16:27.970" v="60" actId="14100"/>
        <pc:sldMkLst>
          <pc:docMk/>
          <pc:sldMk cId="2675715786" sldId="1026"/>
        </pc:sldMkLst>
        <pc:spChg chg="mod">
          <ac:chgData name="Douglas Harder" userId="2b8d8b750cb213a7" providerId="LiveId" clId="{19FDB013-101A-4DDD-8490-C003B769D4A4}" dt="2025-01-14T13:16:27.970" v="60" actId="14100"/>
          <ac:spMkLst>
            <pc:docMk/>
            <pc:sldMk cId="2675715786" sldId="1026"/>
            <ac:spMk id="3" creationId="{00000000-0000-0000-0000-000000000000}"/>
          </ac:spMkLst>
        </pc:spChg>
      </pc:sldChg>
      <pc:sldChg chg="delSp modTransition modAnim">
        <pc:chgData name="Douglas Harder" userId="2b8d8b750cb213a7" providerId="LiveId" clId="{19FDB013-101A-4DDD-8490-C003B769D4A4}" dt="2025-01-14T13:15:09.391" v="41"/>
        <pc:sldMkLst>
          <pc:docMk/>
          <pc:sldMk cId="2289693251" sldId="1027"/>
        </pc:sldMkLst>
      </pc:sldChg>
      <pc:sldChg chg="delSp modTransition modAnim">
        <pc:chgData name="Douglas Harder" userId="2b8d8b750cb213a7" providerId="LiveId" clId="{19FDB013-101A-4DDD-8490-C003B769D4A4}" dt="2025-01-14T13:15:09.391" v="41"/>
        <pc:sldMkLst>
          <pc:docMk/>
          <pc:sldMk cId="879738772" sldId="1028"/>
        </pc:sldMkLst>
      </pc:sldChg>
      <pc:sldChg chg="delSp modSp mod modTransition modAnim">
        <pc:chgData name="Douglas Harder" userId="2b8d8b750cb213a7" providerId="LiveId" clId="{19FDB013-101A-4DDD-8490-C003B769D4A4}" dt="2025-01-14T13:15:09.391" v="41"/>
        <pc:sldMkLst>
          <pc:docMk/>
          <pc:sldMk cId="2827718385" sldId="1029"/>
        </pc:sldMkLst>
        <pc:spChg chg="mod">
          <ac:chgData name="Douglas Harder" userId="2b8d8b750cb213a7" providerId="LiveId" clId="{19FDB013-101A-4DDD-8490-C003B769D4A4}" dt="2025-01-14T13:15:06.253" v="33" actId="27636"/>
          <ac:spMkLst>
            <pc:docMk/>
            <pc:sldMk cId="2827718385" sldId="1029"/>
            <ac:spMk id="3" creationId="{00000000-0000-0000-0000-000000000000}"/>
          </ac:spMkLst>
        </pc:spChg>
      </pc:sldChg>
      <pc:sldChg chg="delSp modSp mod modTransition modAnim">
        <pc:chgData name="Douglas Harder" userId="2b8d8b750cb213a7" providerId="LiveId" clId="{19FDB013-101A-4DDD-8490-C003B769D4A4}" dt="2025-01-16T21:58:23.356" v="139" actId="14100"/>
        <pc:sldMkLst>
          <pc:docMk/>
          <pc:sldMk cId="2605796946" sldId="1030"/>
        </pc:sldMkLst>
        <pc:spChg chg="mod">
          <ac:chgData name="Douglas Harder" userId="2b8d8b750cb213a7" providerId="LiveId" clId="{19FDB013-101A-4DDD-8490-C003B769D4A4}" dt="2025-01-16T21:58:23.356" v="139" actId="14100"/>
          <ac:spMkLst>
            <pc:docMk/>
            <pc:sldMk cId="2605796946" sldId="1030"/>
            <ac:spMk id="3" creationId="{00000000-0000-0000-0000-000000000000}"/>
          </ac:spMkLst>
        </pc:spChg>
      </pc:sldChg>
      <pc:sldChg chg="delSp modSp mod modTransition modAnim">
        <pc:chgData name="Douglas Harder" userId="2b8d8b750cb213a7" providerId="LiveId" clId="{19FDB013-101A-4DDD-8490-C003B769D4A4}" dt="2025-01-16T21:59:39.832" v="143" actId="1036"/>
        <pc:sldMkLst>
          <pc:docMk/>
          <pc:sldMk cId="1390093800" sldId="1031"/>
        </pc:sldMkLst>
        <pc:spChg chg="mod">
          <ac:chgData name="Douglas Harder" userId="2b8d8b750cb213a7" providerId="LiveId" clId="{19FDB013-101A-4DDD-8490-C003B769D4A4}" dt="2025-01-16T21:59:39.832" v="143" actId="1036"/>
          <ac:spMkLst>
            <pc:docMk/>
            <pc:sldMk cId="1390093800" sldId="1031"/>
            <ac:spMk id="3" creationId="{00000000-0000-0000-0000-000000000000}"/>
          </ac:spMkLst>
        </pc:spChg>
      </pc:sldChg>
      <pc:sldChg chg="delSp modSp mod modTransition modAnim">
        <pc:chgData name="Douglas Harder" userId="2b8d8b750cb213a7" providerId="LiveId" clId="{19FDB013-101A-4DDD-8490-C003B769D4A4}" dt="2025-01-16T21:59:27.896" v="142" actId="14100"/>
        <pc:sldMkLst>
          <pc:docMk/>
          <pc:sldMk cId="691198168" sldId="1032"/>
        </pc:sldMkLst>
        <pc:spChg chg="mod">
          <ac:chgData name="Douglas Harder" userId="2b8d8b750cb213a7" providerId="LiveId" clId="{19FDB013-101A-4DDD-8490-C003B769D4A4}" dt="2025-01-16T21:59:27.896" v="142" actId="14100"/>
          <ac:spMkLst>
            <pc:docMk/>
            <pc:sldMk cId="691198168" sldId="1032"/>
            <ac:spMk id="3" creationId="{00000000-0000-0000-0000-000000000000}"/>
          </ac:spMkLst>
        </pc:spChg>
      </pc:sldChg>
      <pc:sldChg chg="delSp modTransition modAnim">
        <pc:chgData name="Douglas Harder" userId="2b8d8b750cb213a7" providerId="LiveId" clId="{19FDB013-101A-4DDD-8490-C003B769D4A4}" dt="2025-01-14T13:15:09.391" v="41"/>
        <pc:sldMkLst>
          <pc:docMk/>
          <pc:sldMk cId="3962016864" sldId="1033"/>
        </pc:sldMkLst>
      </pc:sldChg>
      <pc:sldChg chg="delSp modTransition modAnim">
        <pc:chgData name="Douglas Harder" userId="2b8d8b750cb213a7" providerId="LiveId" clId="{19FDB013-101A-4DDD-8490-C003B769D4A4}" dt="2025-01-14T13:15:09.391" v="41"/>
        <pc:sldMkLst>
          <pc:docMk/>
          <pc:sldMk cId="720010504" sldId="1034"/>
        </pc:sldMkLst>
      </pc:sldChg>
      <pc:sldChg chg="delSp modTransition modAnim">
        <pc:chgData name="Douglas Harder" userId="2b8d8b750cb213a7" providerId="LiveId" clId="{19FDB013-101A-4DDD-8490-C003B769D4A4}" dt="2025-01-14T13:15:09.391" v="41"/>
        <pc:sldMkLst>
          <pc:docMk/>
          <pc:sldMk cId="3681749965" sldId="1035"/>
        </pc:sldMkLst>
      </pc:sldChg>
      <pc:sldChg chg="delSp modTransition modAnim">
        <pc:chgData name="Douglas Harder" userId="2b8d8b750cb213a7" providerId="LiveId" clId="{19FDB013-101A-4DDD-8490-C003B769D4A4}" dt="2025-01-14T13:15:09.391" v="41"/>
        <pc:sldMkLst>
          <pc:docMk/>
          <pc:sldMk cId="2829146428" sldId="1036"/>
        </pc:sldMkLst>
      </pc:sldChg>
      <pc:sldChg chg="delSp modSp mod modTransition modAnim">
        <pc:chgData name="Douglas Harder" userId="2b8d8b750cb213a7" providerId="LiveId" clId="{19FDB013-101A-4DDD-8490-C003B769D4A4}" dt="2025-01-14T13:16:55.824" v="65" actId="27636"/>
        <pc:sldMkLst>
          <pc:docMk/>
          <pc:sldMk cId="3096095253" sldId="1037"/>
        </pc:sldMkLst>
        <pc:spChg chg="mod">
          <ac:chgData name="Douglas Harder" userId="2b8d8b750cb213a7" providerId="LiveId" clId="{19FDB013-101A-4DDD-8490-C003B769D4A4}" dt="2025-01-14T13:16:55.824" v="65" actId="27636"/>
          <ac:spMkLst>
            <pc:docMk/>
            <pc:sldMk cId="3096095253" sldId="1037"/>
            <ac:spMk id="3" creationId="{F363EDAB-04F1-461F-9F4E-B9B45F4B7E2E}"/>
          </ac:spMkLst>
        </pc:spChg>
      </pc:sldChg>
      <pc:sldChg chg="delSp modSp mod modTransition modAnim">
        <pc:chgData name="Douglas Harder" userId="2b8d8b750cb213a7" providerId="LiveId" clId="{19FDB013-101A-4DDD-8490-C003B769D4A4}" dt="2025-01-16T22:01:42.842" v="209" actId="20577"/>
        <pc:sldMkLst>
          <pc:docMk/>
          <pc:sldMk cId="1751857919" sldId="1038"/>
        </pc:sldMkLst>
        <pc:spChg chg="mod">
          <ac:chgData name="Douglas Harder" userId="2b8d8b750cb213a7" providerId="LiveId" clId="{19FDB013-101A-4DDD-8490-C003B769D4A4}" dt="2025-01-16T22:01:42.842" v="209" actId="20577"/>
          <ac:spMkLst>
            <pc:docMk/>
            <pc:sldMk cId="1751857919" sldId="1038"/>
            <ac:spMk id="3" creationId="{F363EDAB-04F1-461F-9F4E-B9B45F4B7E2E}"/>
          </ac:spMkLst>
        </pc:spChg>
      </pc:sldChg>
      <pc:sldChg chg="delSp modSp mod modTransition modAnim">
        <pc:chgData name="Douglas Harder" userId="2b8d8b750cb213a7" providerId="LiveId" clId="{19FDB013-101A-4DDD-8490-C003B769D4A4}" dt="2025-01-14T13:17:01.218" v="67" actId="27636"/>
        <pc:sldMkLst>
          <pc:docMk/>
          <pc:sldMk cId="2071747190" sldId="1039"/>
        </pc:sldMkLst>
        <pc:spChg chg="mod">
          <ac:chgData name="Douglas Harder" userId="2b8d8b750cb213a7" providerId="LiveId" clId="{19FDB013-101A-4DDD-8490-C003B769D4A4}" dt="2025-01-14T13:17:01.218" v="67" actId="27636"/>
          <ac:spMkLst>
            <pc:docMk/>
            <pc:sldMk cId="2071747190" sldId="1039"/>
            <ac:spMk id="3" creationId="{F363EDAB-04F1-461F-9F4E-B9B45F4B7E2E}"/>
          </ac:spMkLst>
        </pc:spChg>
      </pc:sldChg>
      <pc:sldChg chg="delSp modSp mod modTransition modAnim">
        <pc:chgData name="Douglas Harder" userId="2b8d8b750cb213a7" providerId="LiveId" clId="{19FDB013-101A-4DDD-8490-C003B769D4A4}" dt="2025-01-16T22:00:26.864" v="152" actId="14100"/>
        <pc:sldMkLst>
          <pc:docMk/>
          <pc:sldMk cId="187206492" sldId="1040"/>
        </pc:sldMkLst>
        <pc:spChg chg="mod">
          <ac:chgData name="Douglas Harder" userId="2b8d8b750cb213a7" providerId="LiveId" clId="{19FDB013-101A-4DDD-8490-C003B769D4A4}" dt="2025-01-16T22:00:26.864" v="152" actId="14100"/>
          <ac:spMkLst>
            <pc:docMk/>
            <pc:sldMk cId="187206492" sldId="1040"/>
            <ac:spMk id="3" creationId="{C158FA66-72EB-496D-BE09-E2BC90BFDF44}"/>
          </ac:spMkLst>
        </pc:spChg>
      </pc:sldChg>
      <pc:sldChg chg="delSp modSp mod modTransition modAnim">
        <pc:chgData name="Douglas Harder" userId="2b8d8b750cb213a7" providerId="LiveId" clId="{19FDB013-101A-4DDD-8490-C003B769D4A4}" dt="2025-01-16T22:00:08.356" v="148" actId="14100"/>
        <pc:sldMkLst>
          <pc:docMk/>
          <pc:sldMk cId="1261186092" sldId="1041"/>
        </pc:sldMkLst>
        <pc:spChg chg="mod">
          <ac:chgData name="Douglas Harder" userId="2b8d8b750cb213a7" providerId="LiveId" clId="{19FDB013-101A-4DDD-8490-C003B769D4A4}" dt="2025-01-16T22:00:08.356" v="148" actId="14100"/>
          <ac:spMkLst>
            <pc:docMk/>
            <pc:sldMk cId="1261186092" sldId="1041"/>
            <ac:spMk id="3" creationId="{C158FA66-72EB-496D-BE09-E2BC90BFDF44}"/>
          </ac:spMkLst>
        </pc:spChg>
      </pc:sldChg>
      <pc:sldChg chg="delSp modSp mod modTransition modAnim">
        <pc:chgData name="Douglas Harder" userId="2b8d8b750cb213a7" providerId="LiveId" clId="{19FDB013-101A-4DDD-8490-C003B769D4A4}" dt="2025-01-16T22:00:05.562" v="147" actId="14100"/>
        <pc:sldMkLst>
          <pc:docMk/>
          <pc:sldMk cId="75715211" sldId="1042"/>
        </pc:sldMkLst>
        <pc:spChg chg="mod">
          <ac:chgData name="Douglas Harder" userId="2b8d8b750cb213a7" providerId="LiveId" clId="{19FDB013-101A-4DDD-8490-C003B769D4A4}" dt="2025-01-16T22:00:05.562" v="147" actId="14100"/>
          <ac:spMkLst>
            <pc:docMk/>
            <pc:sldMk cId="75715211" sldId="1042"/>
            <ac:spMk id="3" creationId="{F363EDAB-04F1-461F-9F4E-B9B45F4B7E2E}"/>
          </ac:spMkLst>
        </pc:spChg>
      </pc:sldChg>
      <pc:sldChg chg="delSp modSp mod modTransition modAnim">
        <pc:chgData name="Douglas Harder" userId="2b8d8b750cb213a7" providerId="LiveId" clId="{19FDB013-101A-4DDD-8490-C003B769D4A4}" dt="2025-01-16T22:00:22.840" v="151" actId="14100"/>
        <pc:sldMkLst>
          <pc:docMk/>
          <pc:sldMk cId="446386707" sldId="1043"/>
        </pc:sldMkLst>
        <pc:spChg chg="mod">
          <ac:chgData name="Douglas Harder" userId="2b8d8b750cb213a7" providerId="LiveId" clId="{19FDB013-101A-4DDD-8490-C003B769D4A4}" dt="2025-01-16T22:00:22.840" v="151" actId="14100"/>
          <ac:spMkLst>
            <pc:docMk/>
            <pc:sldMk cId="446386707" sldId="1043"/>
            <ac:spMk id="3" creationId="{F363EDAB-04F1-461F-9F4E-B9B45F4B7E2E}"/>
          </ac:spMkLst>
        </pc:spChg>
      </pc:sldChg>
      <pc:sldChg chg="delSp modTransition modAnim">
        <pc:chgData name="Douglas Harder" userId="2b8d8b750cb213a7" providerId="LiveId" clId="{19FDB013-101A-4DDD-8490-C003B769D4A4}" dt="2025-01-14T13:15:09.391" v="41"/>
        <pc:sldMkLst>
          <pc:docMk/>
          <pc:sldMk cId="1095033376" sldId="1044"/>
        </pc:sldMkLst>
      </pc:sldChg>
      <pc:sldChg chg="delSp modTransition modAnim">
        <pc:chgData name="Douglas Harder" userId="2b8d8b750cb213a7" providerId="LiveId" clId="{19FDB013-101A-4DDD-8490-C003B769D4A4}" dt="2025-01-14T13:15:09.391" v="41"/>
        <pc:sldMkLst>
          <pc:docMk/>
          <pc:sldMk cId="110642224" sldId="1045"/>
        </pc:sldMkLst>
      </pc:sldChg>
      <pc:sldChg chg="modSp add mod">
        <pc:chgData name="Douglas Harder" userId="2b8d8b750cb213a7" providerId="LiveId" clId="{19FDB013-101A-4DDD-8490-C003B769D4A4}" dt="2025-01-16T22:18:37.300" v="283" actId="14100"/>
        <pc:sldMkLst>
          <pc:docMk/>
          <pc:sldMk cId="0" sldId="1046"/>
        </pc:sldMkLst>
        <pc:spChg chg="mod">
          <ac:chgData name="Douglas Harder" userId="2b8d8b750cb213a7" providerId="LiveId" clId="{19FDB013-101A-4DDD-8490-C003B769D4A4}" dt="2025-01-16T22:18:37.300" v="283" actId="14100"/>
          <ac:spMkLst>
            <pc:docMk/>
            <pc:sldMk cId="0" sldId="1046"/>
            <ac:spMk id="3" creationId="{00000000-0000-0000-0000-000000000000}"/>
          </ac:spMkLst>
        </pc:spChg>
      </pc:sldChg>
      <pc:sldChg chg="modSp add mod">
        <pc:chgData name="Douglas Harder" userId="2b8d8b750cb213a7" providerId="LiveId" clId="{19FDB013-101A-4DDD-8490-C003B769D4A4}" dt="2025-01-16T22:18:42.830" v="284" actId="14100"/>
        <pc:sldMkLst>
          <pc:docMk/>
          <pc:sldMk cId="0" sldId="1047"/>
        </pc:sldMkLst>
        <pc:spChg chg="mod">
          <ac:chgData name="Douglas Harder" userId="2b8d8b750cb213a7" providerId="LiveId" clId="{19FDB013-101A-4DDD-8490-C003B769D4A4}" dt="2025-01-16T22:18:42.830" v="284" actId="14100"/>
          <ac:spMkLst>
            <pc:docMk/>
            <pc:sldMk cId="0" sldId="1047"/>
            <ac:spMk id="3" creationId="{00000000-0000-0000-0000-000000000000}"/>
          </ac:spMkLst>
        </pc:spChg>
      </pc:sldChg>
      <pc:sldChg chg="modSp add mod">
        <pc:chgData name="Douglas Harder" userId="2b8d8b750cb213a7" providerId="LiveId" clId="{19FDB013-101A-4DDD-8490-C003B769D4A4}" dt="2025-01-16T22:18:46.556" v="285" actId="14100"/>
        <pc:sldMkLst>
          <pc:docMk/>
          <pc:sldMk cId="0" sldId="1048"/>
        </pc:sldMkLst>
        <pc:spChg chg="mod">
          <ac:chgData name="Douglas Harder" userId="2b8d8b750cb213a7" providerId="LiveId" clId="{19FDB013-101A-4DDD-8490-C003B769D4A4}" dt="2025-01-16T22:18:46.556" v="285" actId="14100"/>
          <ac:spMkLst>
            <pc:docMk/>
            <pc:sldMk cId="0" sldId="1048"/>
            <ac:spMk id="3" creationId="{00000000-0000-0000-0000-000000000000}"/>
          </ac:spMkLst>
        </pc:spChg>
      </pc:sldChg>
      <pc:sldChg chg="modSp add mod">
        <pc:chgData name="Douglas Harder" userId="2b8d8b750cb213a7" providerId="LiveId" clId="{19FDB013-101A-4DDD-8490-C003B769D4A4}" dt="2025-01-16T22:30:10.230" v="525" actId="2711"/>
        <pc:sldMkLst>
          <pc:docMk/>
          <pc:sldMk cId="0" sldId="1049"/>
        </pc:sldMkLst>
        <pc:spChg chg="mod">
          <ac:chgData name="Douglas Harder" userId="2b8d8b750cb213a7" providerId="LiveId" clId="{19FDB013-101A-4DDD-8490-C003B769D4A4}" dt="2025-01-16T22:30:10.230" v="525" actId="2711"/>
          <ac:spMkLst>
            <pc:docMk/>
            <pc:sldMk cId="0" sldId="1049"/>
            <ac:spMk id="3" creationId="{00000000-0000-0000-0000-000000000000}"/>
          </ac:spMkLst>
        </pc:spChg>
      </pc:sldChg>
      <pc:sldChg chg="modSp add mod">
        <pc:chgData name="Douglas Harder" userId="2b8d8b750cb213a7" providerId="LiveId" clId="{19FDB013-101A-4DDD-8490-C003B769D4A4}" dt="2025-01-16T22:18:53.486" v="287" actId="14100"/>
        <pc:sldMkLst>
          <pc:docMk/>
          <pc:sldMk cId="0" sldId="1050"/>
        </pc:sldMkLst>
        <pc:spChg chg="mod">
          <ac:chgData name="Douglas Harder" userId="2b8d8b750cb213a7" providerId="LiveId" clId="{19FDB013-101A-4DDD-8490-C003B769D4A4}" dt="2025-01-16T22:18:53.486" v="287" actId="14100"/>
          <ac:spMkLst>
            <pc:docMk/>
            <pc:sldMk cId="0" sldId="1050"/>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216B2-ACBC-44B0-85F7-759020758E26}" type="datetimeFigureOut">
              <a:rPr lang="en-CA" smtClean="0"/>
              <a:t>2025-01-16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ACAB6-06A0-453C-A925-AEEA3DA9F518}" type="slidenum">
              <a:rPr lang="en-CA" smtClean="0"/>
              <a:t>‹#›</a:t>
            </a:fld>
            <a:endParaRPr lang="en-CA"/>
          </a:p>
        </p:txBody>
      </p:sp>
    </p:spTree>
    <p:extLst>
      <p:ext uri="{BB962C8B-B14F-4D97-AF65-F5344CB8AC3E}">
        <p14:creationId xmlns:p14="http://schemas.microsoft.com/office/powerpoint/2010/main" val="200106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35375"/>
            <a:ext cx="7772400" cy="1470025"/>
          </a:xfrm>
        </p:spPr>
        <p:txBody>
          <a:bodyPr/>
          <a:lstStyle>
            <a:lvl1pPr>
              <a:defRPr b="1"/>
            </a:lvl1pPr>
          </a:lstStyle>
          <a:p>
            <a:r>
              <a:rPr lang="en-US"/>
              <a:t>Click to edit Master title style</a:t>
            </a:r>
            <a:endParaRPr lang="en-CA"/>
          </a:p>
        </p:txBody>
      </p:sp>
      <p:sp>
        <p:nvSpPr>
          <p:cNvPr id="11" name="Text Box 14"/>
          <p:cNvSpPr txBox="1">
            <a:spLocks noChangeArrowheads="1"/>
          </p:cNvSpPr>
          <p:nvPr userDrawn="1"/>
        </p:nvSpPr>
        <p:spPr bwMode="auto">
          <a:xfrm>
            <a:off x="2286000" y="641092"/>
            <a:ext cx="6553200" cy="40008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nchor="ctr">
            <a:spAutoFit/>
          </a:bodyPr>
          <a:lstStyle/>
          <a:p>
            <a:pPr algn="ctr" fontAlgn="auto">
              <a:spcBef>
                <a:spcPts val="0"/>
              </a:spcBef>
              <a:spcAft>
                <a:spcPts val="0"/>
              </a:spcAft>
              <a:defRPr/>
            </a:pPr>
            <a:r>
              <a:rPr lang="en-US" sz="2000" cap="small" baseline="0" dirty="0" err="1">
                <a:solidFill>
                  <a:schemeClr val="bg1"/>
                </a:solidFill>
                <a:latin typeface="Constantia" panose="02030602050306030303" pitchFamily="18" charset="0"/>
                <a:cs typeface="Arial" pitchFamily="34" charset="0"/>
              </a:rPr>
              <a:t>ece</a:t>
            </a:r>
            <a:r>
              <a:rPr lang="en-US" sz="2000" cap="small" baseline="0" dirty="0">
                <a:solidFill>
                  <a:schemeClr val="bg1"/>
                </a:solidFill>
                <a:latin typeface="Constantia" panose="02030602050306030303" pitchFamily="18" charset="0"/>
                <a:cs typeface="Arial" pitchFamily="34" charset="0"/>
              </a:rPr>
              <a:t> 204</a:t>
            </a:r>
            <a:r>
              <a:rPr lang="en-US" sz="2000" dirty="0">
                <a:solidFill>
                  <a:schemeClr val="bg1"/>
                </a:solidFill>
                <a:latin typeface="Georgia" panose="02040502050405020303" pitchFamily="18" charset="0"/>
                <a:cs typeface="Arial" pitchFamily="34" charset="0"/>
              </a:rPr>
              <a:t> </a:t>
            </a:r>
            <a:r>
              <a:rPr lang="en-US" sz="2000" i="1" dirty="0">
                <a:solidFill>
                  <a:schemeClr val="bg1"/>
                </a:solidFill>
                <a:latin typeface="Georgia" panose="02040502050405020303" pitchFamily="18" charset="0"/>
                <a:cs typeface="Arial" pitchFamily="34" charset="0"/>
              </a:rPr>
              <a:t>Numerical methods</a:t>
            </a:r>
          </a:p>
        </p:txBody>
      </p:sp>
      <p:sp>
        <p:nvSpPr>
          <p:cNvPr id="12" name="Text Box 14"/>
          <p:cNvSpPr txBox="1">
            <a:spLocks noChangeArrowheads="1"/>
          </p:cNvSpPr>
          <p:nvPr userDrawn="1"/>
        </p:nvSpPr>
        <p:spPr bwMode="auto">
          <a:xfrm>
            <a:off x="4724400" y="5758413"/>
            <a:ext cx="3886200" cy="74479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spAutoFit/>
          </a:bodyPr>
          <a:lstStyle/>
          <a:p>
            <a:pPr defTabSz="457112">
              <a:spcBef>
                <a:spcPct val="20000"/>
              </a:spcBef>
              <a:defRPr/>
            </a:pPr>
            <a:r>
              <a:rPr lang="en-US" sz="1600" b="0" kern="0" dirty="0">
                <a:solidFill>
                  <a:schemeClr val="bg1"/>
                </a:solidFill>
                <a:latin typeface="Georgia" panose="02040502050405020303" pitchFamily="18" charset="0"/>
                <a:ea typeface="ＭＳ Ｐゴシック" charset="-128"/>
                <a:cs typeface="Arial" pitchFamily="34" charset="0"/>
              </a:rPr>
              <a:t>Douglas Wilhelm Harder, LEL, </a:t>
            </a:r>
            <a:r>
              <a:rPr lang="en-US" sz="1600" b="0" kern="0" dirty="0" err="1">
                <a:solidFill>
                  <a:schemeClr val="bg1"/>
                </a:solidFill>
                <a:latin typeface="Georgia" panose="02040502050405020303" pitchFamily="18" charset="0"/>
                <a:ea typeface="ＭＳ Ｐゴシック" charset="-128"/>
                <a:cs typeface="Arial" pitchFamily="34" charset="0"/>
              </a:rPr>
              <a:t>M.Math</a:t>
            </a:r>
            <a:r>
              <a:rPr lang="en-US" sz="1600" b="0" kern="0" dirty="0">
                <a:solidFill>
                  <a:schemeClr val="bg1"/>
                </a:solidFill>
                <a:latin typeface="Georgia" panose="02040502050405020303" pitchFamily="18" charset="0"/>
                <a:ea typeface="ＭＳ Ｐゴシック" charset="-128"/>
                <a:cs typeface="Arial" pitchFamily="34" charset="0"/>
              </a:rPr>
              <a:t>.</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dwharder@uwaterloo.ca</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dwharder@gmail.com</a:t>
            </a:r>
            <a:endParaRPr lang="en-US" sz="1050" kern="0" dirty="0">
              <a:solidFill>
                <a:schemeClr val="bg1"/>
              </a:solidFill>
              <a:latin typeface="Georgia" panose="02040502050405020303" pitchFamily="18" charset="0"/>
              <a:ea typeface="ＭＳ Ｐゴシック" charset="-128"/>
              <a:cs typeface="Arial" pitchFamily="34" charset="0"/>
            </a:endParaRPr>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1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1" y="-35696"/>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C:\Users\Douglas\Desktop\mcpl.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629728" y="6089233"/>
            <a:ext cx="304800" cy="298449"/>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Douglas\Desktop\linc.gif"/>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37220" y="5410200"/>
            <a:ext cx="274922" cy="353348"/>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Douglas\Desktop\Intelligence_Branch_(Canadian_Forces)_badge.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662834" y="380301"/>
            <a:ext cx="271006" cy="34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67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Linear algebra</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Linear algebra</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3885486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lgn="l">
              <a:defRPr>
                <a:latin typeface="Cambria" panose="02040503050406030204" pitchFamily="18" charset="0"/>
                <a:ea typeface="Cambria" panose="02040503050406030204" pitchFamily="18" charset="0"/>
              </a:defRPr>
            </a:lvl1pPr>
            <a:lvl2pPr algn="l">
              <a:defRPr>
                <a:latin typeface="Cambria" panose="02040503050406030204" pitchFamily="18" charset="0"/>
                <a:ea typeface="Cambria" panose="02040503050406030204" pitchFamily="18" charset="0"/>
              </a:defRPr>
            </a:lvl2pPr>
            <a:lvl3pPr algn="l">
              <a:defRPr>
                <a:latin typeface="Cambria" panose="02040503050406030204" pitchFamily="18" charset="0"/>
                <a:ea typeface="Cambria" panose="02040503050406030204" pitchFamily="18" charset="0"/>
              </a:defRPr>
            </a:lvl3pPr>
            <a:lvl4pPr algn="l">
              <a:defRPr>
                <a:latin typeface="Cambria" panose="02040503050406030204" pitchFamily="18" charset="0"/>
                <a:ea typeface="Cambria" panose="02040503050406030204" pitchFamily="18" charset="0"/>
              </a:defRPr>
            </a:lvl4pPr>
            <a:lvl5pPr algn="l">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11"/>
          </p:nvPr>
        </p:nvSpPr>
        <p:spPr/>
        <p:txBody>
          <a:bodyPr/>
          <a:lstStyle>
            <a:lvl1pPr>
              <a:defRPr>
                <a:latin typeface="Cambria" panose="02040503050406030204" pitchFamily="18" charset="0"/>
                <a:ea typeface="Cambria" panose="02040503050406030204" pitchFamily="18" charset="0"/>
              </a:defRPr>
            </a:lvl1pPr>
          </a:lstStyle>
          <a:p>
            <a:r>
              <a:rPr lang="en-US"/>
              <a:t>Linear algebra</a:t>
            </a:r>
            <a:endParaRPr lang="en-CA" dirty="0"/>
          </a:p>
        </p:txBody>
      </p:sp>
      <p:sp>
        <p:nvSpPr>
          <p:cNvPr id="6" name="Slide Number Placeholder 5"/>
          <p:cNvSpPr>
            <a:spLocks noGrp="1"/>
          </p:cNvSpPr>
          <p:nvPr>
            <p:ph type="sldNum" sz="quarter" idx="12"/>
          </p:nvPr>
        </p:nvSpPr>
        <p:spPr>
          <a:xfrm>
            <a:off x="7239000" y="6356350"/>
            <a:ext cx="1066800" cy="365125"/>
          </a:xfrm>
        </p:spPr>
        <p:txBody>
          <a:bodyPr/>
          <a:lstStyle>
            <a:lvl1pPr>
              <a:defRPr>
                <a:latin typeface="Bookman Old Style" panose="02050604050505020204" pitchFamily="18" charset="0"/>
              </a:defRPr>
            </a:lvl1pPr>
          </a:lstStyle>
          <a:p>
            <a:fld id="{42EF6DC8-DA9C-4533-8A40-BB00A2545AF8}" type="slidenum">
              <a:rPr lang="en-CA" smtClean="0"/>
              <a:pPr/>
              <a:t>‹#›</a:t>
            </a:fld>
            <a:endParaRPr lang="en-CA"/>
          </a:p>
        </p:txBody>
      </p:sp>
    </p:spTree>
    <p:extLst>
      <p:ext uri="{BB962C8B-B14F-4D97-AF65-F5344CB8AC3E}">
        <p14:creationId xmlns:p14="http://schemas.microsoft.com/office/powerpoint/2010/main" val="354927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9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Linear algebra</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50287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11"/>
          </p:nvPr>
        </p:nvSpPr>
        <p:spPr/>
        <p:txBody>
          <a:bodyPr/>
          <a:lstStyle/>
          <a:p>
            <a:r>
              <a:rPr lang="en-US"/>
              <a:t>Linear algebra</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8419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Footer Placeholder 7"/>
          <p:cNvSpPr>
            <a:spLocks noGrp="1"/>
          </p:cNvSpPr>
          <p:nvPr>
            <p:ph type="ftr" sz="quarter" idx="11"/>
          </p:nvPr>
        </p:nvSpPr>
        <p:spPr/>
        <p:txBody>
          <a:bodyPr/>
          <a:lstStyle/>
          <a:p>
            <a:r>
              <a:rPr lang="en-US"/>
              <a:t>Linear algebra</a:t>
            </a:r>
            <a:endParaRPr lang="en-CA"/>
          </a:p>
        </p:txBody>
      </p:sp>
      <p:sp>
        <p:nvSpPr>
          <p:cNvPr id="9" name="Slide Number Placeholder 8"/>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401949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4" name="Footer Placeholder 3"/>
          <p:cNvSpPr>
            <a:spLocks noGrp="1"/>
          </p:cNvSpPr>
          <p:nvPr>
            <p:ph type="ftr" sz="quarter" idx="11"/>
          </p:nvPr>
        </p:nvSpPr>
        <p:spPr/>
        <p:txBody>
          <a:bodyPr/>
          <a:lstStyle/>
          <a:p>
            <a:r>
              <a:rPr lang="en-US"/>
              <a:t>Linear algebra</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59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Linear algebra</a:t>
            </a:r>
            <a:endParaRPr lang="en-CA"/>
          </a:p>
        </p:txBody>
      </p:sp>
      <p:sp>
        <p:nvSpPr>
          <p:cNvPr id="4" name="Slide Number Placeholder 3"/>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919714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Linear algebra</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187222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Linear algebra</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4450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3"/>
          </p:nvPr>
        </p:nvSpPr>
        <p:spPr>
          <a:xfrm>
            <a:off x="1952091" y="76200"/>
            <a:ext cx="6353710" cy="365125"/>
          </a:xfrm>
          <a:prstGeom prst="rect">
            <a:avLst/>
          </a:prstGeom>
        </p:spPr>
        <p:txBody>
          <a:bodyPr vert="horz" lIns="91440" tIns="45720" rIns="91440" bIns="45720" rtlCol="0" anchor="ctr"/>
          <a:lstStyle>
            <a:lvl1pPr algn="r">
              <a:defRPr sz="1600" b="0">
                <a:solidFill>
                  <a:schemeClr val="bg1"/>
                </a:solidFill>
                <a:latin typeface="Times New Roman" panose="02020603050405020304" pitchFamily="18" charset="0"/>
                <a:cs typeface="Times New Roman" panose="02020603050405020304" pitchFamily="18" charset="0"/>
              </a:defRPr>
            </a:lvl1pPr>
          </a:lstStyle>
          <a:p>
            <a:r>
              <a:rPr lang="en-US"/>
              <a:t>Linear algebra</a:t>
            </a:r>
            <a:endParaRPr lang="en-CA"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b="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stStyle>
          <a:p>
            <a:fld id="{42EF6DC8-DA9C-4533-8A40-BB00A2545AF8}" type="slidenum">
              <a:rPr lang="en-CA" smtClean="0"/>
              <a:pPr/>
              <a:t>‹#›</a:t>
            </a:fld>
            <a:endParaRPr lang="en-CA"/>
          </a:p>
        </p:txBody>
      </p:sp>
      <p:pic>
        <p:nvPicPr>
          <p:cNvPr id="7"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75223"/>
          <a:stretch/>
        </p:blipFill>
        <p:spPr bwMode="auto">
          <a:xfrm>
            <a:off x="-36511" y="-27384"/>
            <a:ext cx="668809"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422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3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2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1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9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7.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1.wmf"/><Relationship Id="rId5" Type="http://schemas.openxmlformats.org/officeDocument/2006/relationships/oleObject" Target="../embeddings/oleObject14.bin"/><Relationship Id="rId10" Type="http://schemas.openxmlformats.org/officeDocument/2006/relationships/image" Target="../media/image11.wmf"/><Relationship Id="rId4" Type="http://schemas.openxmlformats.org/officeDocument/2006/relationships/image" Target="../media/image14.wmf"/><Relationship Id="rId9"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16.bin"/><Relationship Id="rId1" Type="http://schemas.openxmlformats.org/officeDocument/2006/relationships/slideLayout" Target="../slideLayouts/slideLayout2.xml"/><Relationship Id="rId5" Type="http://schemas.openxmlformats.org/officeDocument/2006/relationships/image" Target="../media/image24.wmf"/><Relationship Id="rId4" Type="http://schemas.openxmlformats.org/officeDocument/2006/relationships/oleObject" Target="../embeddings/oleObject17.bin"/></Relationships>
</file>

<file path=ppt/slides/_rels/slide12.xml.rels><?xml version="1.0" encoding="UTF-8" standalone="yes"?>
<Relationships xmlns="http://schemas.openxmlformats.org/package/2006/relationships"><Relationship Id="rId3" Type="http://schemas.openxmlformats.org/officeDocument/2006/relationships/image" Target="../media/image25.wmf"/><Relationship Id="rId7" Type="http://schemas.openxmlformats.org/officeDocument/2006/relationships/image" Target="../media/image27.wmf"/><Relationship Id="rId2" Type="http://schemas.openxmlformats.org/officeDocument/2006/relationships/oleObject" Target="../embeddings/oleObject18.bin"/><Relationship Id="rId1" Type="http://schemas.openxmlformats.org/officeDocument/2006/relationships/slideLayout" Target="../slideLayouts/slideLayout2.xml"/><Relationship Id="rId6" Type="http://schemas.openxmlformats.org/officeDocument/2006/relationships/oleObject" Target="../embeddings/oleObject20.bin"/><Relationship Id="rId5" Type="http://schemas.openxmlformats.org/officeDocument/2006/relationships/image" Target="../media/image26.wmf"/><Relationship Id="rId4" Type="http://schemas.openxmlformats.org/officeDocument/2006/relationships/oleObject" Target="../embeddings/oleObject19.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33.wmf"/><Relationship Id="rId18" Type="http://schemas.openxmlformats.org/officeDocument/2006/relationships/oleObject" Target="../embeddings/oleObject29.bin"/><Relationship Id="rId3" Type="http://schemas.openxmlformats.org/officeDocument/2006/relationships/image" Target="../media/image28.wmf"/><Relationship Id="rId21" Type="http://schemas.openxmlformats.org/officeDocument/2006/relationships/image" Target="../media/image24.wmf"/><Relationship Id="rId7" Type="http://schemas.openxmlformats.org/officeDocument/2006/relationships/image" Target="../media/image30.wmf"/><Relationship Id="rId12" Type="http://schemas.openxmlformats.org/officeDocument/2006/relationships/oleObject" Target="../embeddings/oleObject26.bin"/><Relationship Id="rId17" Type="http://schemas.openxmlformats.org/officeDocument/2006/relationships/image" Target="../media/image35.wmf"/><Relationship Id="rId2" Type="http://schemas.openxmlformats.org/officeDocument/2006/relationships/oleObject" Target="../embeddings/oleObject21.bin"/><Relationship Id="rId16" Type="http://schemas.openxmlformats.org/officeDocument/2006/relationships/oleObject" Target="../embeddings/oleObject28.bin"/><Relationship Id="rId20" Type="http://schemas.openxmlformats.org/officeDocument/2006/relationships/oleObject" Target="../embeddings/oleObject17.bin"/><Relationship Id="rId1" Type="http://schemas.openxmlformats.org/officeDocument/2006/relationships/slideLayout" Target="../slideLayouts/slideLayout2.xml"/><Relationship Id="rId6" Type="http://schemas.openxmlformats.org/officeDocument/2006/relationships/oleObject" Target="../embeddings/oleObject23.bin"/><Relationship Id="rId11" Type="http://schemas.openxmlformats.org/officeDocument/2006/relationships/image" Target="../media/image32.wmf"/><Relationship Id="rId5" Type="http://schemas.openxmlformats.org/officeDocument/2006/relationships/image" Target="../media/image29.wmf"/><Relationship Id="rId15" Type="http://schemas.openxmlformats.org/officeDocument/2006/relationships/image" Target="../media/image34.wmf"/><Relationship Id="rId10" Type="http://schemas.openxmlformats.org/officeDocument/2006/relationships/oleObject" Target="../embeddings/oleObject25.bin"/><Relationship Id="rId19" Type="http://schemas.openxmlformats.org/officeDocument/2006/relationships/image" Target="../media/image36.wmf"/><Relationship Id="rId4" Type="http://schemas.openxmlformats.org/officeDocument/2006/relationships/oleObject" Target="../embeddings/oleObject22.bin"/><Relationship Id="rId9" Type="http://schemas.openxmlformats.org/officeDocument/2006/relationships/image" Target="../media/image31.wmf"/><Relationship Id="rId14" Type="http://schemas.openxmlformats.org/officeDocument/2006/relationships/oleObject" Target="../embeddings/oleObject27.bin"/></Relationships>
</file>

<file path=ppt/slides/_rels/slide14.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30.bin"/><Relationship Id="rId1" Type="http://schemas.openxmlformats.org/officeDocument/2006/relationships/slideLayout" Target="../slideLayouts/slideLayout2.xml"/><Relationship Id="rId5" Type="http://schemas.openxmlformats.org/officeDocument/2006/relationships/image" Target="../media/image38.wmf"/><Relationship Id="rId4" Type="http://schemas.openxmlformats.org/officeDocument/2006/relationships/oleObject" Target="../embeddings/oleObject31.bin"/></Relationships>
</file>

<file path=ppt/slides/_rels/slide15.xml.rels><?xml version="1.0" encoding="UTF-8" standalone="yes"?>
<Relationships xmlns="http://schemas.openxmlformats.org/package/2006/relationships"><Relationship Id="rId3" Type="http://schemas.openxmlformats.org/officeDocument/2006/relationships/image" Target="../media/image39.wmf"/><Relationship Id="rId7" Type="http://schemas.openxmlformats.org/officeDocument/2006/relationships/image" Target="../media/image24.wmf"/><Relationship Id="rId2" Type="http://schemas.openxmlformats.org/officeDocument/2006/relationships/oleObject" Target="../embeddings/oleObject32.bin"/><Relationship Id="rId1" Type="http://schemas.openxmlformats.org/officeDocument/2006/relationships/slideLayout" Target="../slideLayouts/slideLayout2.xml"/><Relationship Id="rId6" Type="http://schemas.openxmlformats.org/officeDocument/2006/relationships/oleObject" Target="../embeddings/oleObject17.bin"/><Relationship Id="rId5" Type="http://schemas.openxmlformats.org/officeDocument/2006/relationships/image" Target="../media/image40.wmf"/><Relationship Id="rId4" Type="http://schemas.openxmlformats.org/officeDocument/2006/relationships/oleObject" Target="../embeddings/oleObject33.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41.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42.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43.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44.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46.wmf"/><Relationship Id="rId5" Type="http://schemas.openxmlformats.org/officeDocument/2006/relationships/oleObject" Target="../embeddings/oleObject39.bin"/><Relationship Id="rId4" Type="http://schemas.openxmlformats.org/officeDocument/2006/relationships/image" Target="../media/image45.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48.wmf"/><Relationship Id="rId5" Type="http://schemas.openxmlformats.org/officeDocument/2006/relationships/oleObject" Target="../embeddings/oleObject41.bin"/><Relationship Id="rId4" Type="http://schemas.openxmlformats.org/officeDocument/2006/relationships/image" Target="../media/image47.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50.wmf"/><Relationship Id="rId5" Type="http://schemas.openxmlformats.org/officeDocument/2006/relationships/oleObject" Target="../embeddings/oleObject43.bin"/><Relationship Id="rId4" Type="http://schemas.openxmlformats.org/officeDocument/2006/relationships/image" Target="../media/image49.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52.wmf"/><Relationship Id="rId5" Type="http://schemas.openxmlformats.org/officeDocument/2006/relationships/oleObject" Target="../embeddings/oleObject45.bin"/><Relationship Id="rId4" Type="http://schemas.openxmlformats.org/officeDocument/2006/relationships/image" Target="../media/image51.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51.wmf"/><Relationship Id="rId5" Type="http://schemas.openxmlformats.org/officeDocument/2006/relationships/oleObject" Target="../embeddings/oleObject44.bin"/><Relationship Id="rId4" Type="http://schemas.openxmlformats.org/officeDocument/2006/relationships/image" Target="../media/image53.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55.wmf"/><Relationship Id="rId5" Type="http://schemas.openxmlformats.org/officeDocument/2006/relationships/oleObject" Target="../embeddings/oleObject48.bin"/><Relationship Id="rId4" Type="http://schemas.openxmlformats.org/officeDocument/2006/relationships/image" Target="../media/image54.wmf"/></Relationships>
</file>

<file path=ppt/slides/_rels/slide26.xml.rels><?xml version="1.0" encoding="UTF-8" standalone="yes"?>
<Relationships xmlns="http://schemas.openxmlformats.org/package/2006/relationships"><Relationship Id="rId8" Type="http://schemas.openxmlformats.org/officeDocument/2006/relationships/image" Target="../media/image58.wmf"/><Relationship Id="rId13" Type="http://schemas.openxmlformats.org/officeDocument/2006/relationships/oleObject" Target="../embeddings/oleObject54.bin"/><Relationship Id="rId3" Type="http://schemas.openxmlformats.org/officeDocument/2006/relationships/oleObject" Target="../embeddings/oleObject49.bin"/><Relationship Id="rId7" Type="http://schemas.openxmlformats.org/officeDocument/2006/relationships/oleObject" Target="../embeddings/oleObject51.bin"/><Relationship Id="rId12" Type="http://schemas.openxmlformats.org/officeDocument/2006/relationships/image" Target="../media/image60.wmf"/><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57.wmf"/><Relationship Id="rId11" Type="http://schemas.openxmlformats.org/officeDocument/2006/relationships/oleObject" Target="../embeddings/oleObject53.bin"/><Relationship Id="rId5" Type="http://schemas.openxmlformats.org/officeDocument/2006/relationships/oleObject" Target="../embeddings/oleObject50.bin"/><Relationship Id="rId10" Type="http://schemas.openxmlformats.org/officeDocument/2006/relationships/image" Target="../media/image59.wmf"/><Relationship Id="rId4" Type="http://schemas.openxmlformats.org/officeDocument/2006/relationships/image" Target="../media/image56.wmf"/><Relationship Id="rId9" Type="http://schemas.openxmlformats.org/officeDocument/2006/relationships/oleObject" Target="../embeddings/oleObject52.bin"/><Relationship Id="rId14" Type="http://schemas.openxmlformats.org/officeDocument/2006/relationships/image" Target="../media/image61.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61.wmf"/></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62.wmf"/></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8" Type="http://schemas.openxmlformats.org/officeDocument/2006/relationships/image" Target="../media/image65.wmf"/><Relationship Id="rId13" Type="http://schemas.openxmlformats.org/officeDocument/2006/relationships/image" Target="../media/image68.png"/><Relationship Id="rId3" Type="http://schemas.openxmlformats.org/officeDocument/2006/relationships/oleObject" Target="../embeddings/oleObject56.bin"/><Relationship Id="rId7" Type="http://schemas.openxmlformats.org/officeDocument/2006/relationships/oleObject" Target="../embeddings/oleObject58.bin"/><Relationship Id="rId12" Type="http://schemas.openxmlformats.org/officeDocument/2006/relationships/image" Target="../media/image67.wmf"/><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64.wmf"/><Relationship Id="rId11" Type="http://schemas.openxmlformats.org/officeDocument/2006/relationships/oleObject" Target="../embeddings/oleObject60.bin"/><Relationship Id="rId5" Type="http://schemas.openxmlformats.org/officeDocument/2006/relationships/oleObject" Target="../embeddings/oleObject57.bin"/><Relationship Id="rId10" Type="http://schemas.openxmlformats.org/officeDocument/2006/relationships/image" Target="../media/image66.wmf"/><Relationship Id="rId4" Type="http://schemas.openxmlformats.org/officeDocument/2006/relationships/image" Target="../media/image63.wmf"/><Relationship Id="rId9" Type="http://schemas.openxmlformats.org/officeDocument/2006/relationships/oleObject" Target="../embeddings/oleObject59.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70.wmf"/><Relationship Id="rId5" Type="http://schemas.openxmlformats.org/officeDocument/2006/relationships/oleObject" Target="../embeddings/oleObject62.bin"/><Relationship Id="rId4" Type="http://schemas.openxmlformats.org/officeDocument/2006/relationships/image" Target="../media/image69.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72.wmf"/><Relationship Id="rId5" Type="http://schemas.openxmlformats.org/officeDocument/2006/relationships/oleObject" Target="../embeddings/oleObject64.bin"/><Relationship Id="rId4" Type="http://schemas.openxmlformats.org/officeDocument/2006/relationships/image" Target="../media/image71.wmf"/></Relationships>
</file>

<file path=ppt/slides/_rels/slide33.x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oleObject" Target="../embeddings/oleObject61.bin"/><Relationship Id="rId7"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73.wmf"/><Relationship Id="rId5" Type="http://schemas.openxmlformats.org/officeDocument/2006/relationships/oleObject" Target="../embeddings/oleObject65.bin"/><Relationship Id="rId4" Type="http://schemas.openxmlformats.org/officeDocument/2006/relationships/image" Target="../media/image69.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76.wmf"/><Relationship Id="rId5" Type="http://schemas.openxmlformats.org/officeDocument/2006/relationships/oleObject" Target="../embeddings/oleObject68.bin"/><Relationship Id="rId4" Type="http://schemas.openxmlformats.org/officeDocument/2006/relationships/image" Target="../media/image75.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78.wmf"/><Relationship Id="rId5" Type="http://schemas.openxmlformats.org/officeDocument/2006/relationships/oleObject" Target="../embeddings/oleObject70.bin"/><Relationship Id="rId4" Type="http://schemas.openxmlformats.org/officeDocument/2006/relationships/image" Target="../media/image77.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80.wmf"/><Relationship Id="rId5" Type="http://schemas.openxmlformats.org/officeDocument/2006/relationships/oleObject" Target="../embeddings/oleObject72.bin"/><Relationship Id="rId4" Type="http://schemas.openxmlformats.org/officeDocument/2006/relationships/image" Target="../media/image79.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81.wmf"/></Relationships>
</file>

<file path=ppt/slides/_rels/slide38.x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oleObject" Target="../embeddings/oleObject74.bin"/><Relationship Id="rId7" Type="http://schemas.openxmlformats.org/officeDocument/2006/relationships/oleObject" Target="../embeddings/oleObject76.bin"/><Relationship Id="rId12" Type="http://schemas.openxmlformats.org/officeDocument/2006/relationships/image" Target="../media/image86.wmf"/><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83.wmf"/><Relationship Id="rId11" Type="http://schemas.openxmlformats.org/officeDocument/2006/relationships/oleObject" Target="../embeddings/oleObject78.bin"/><Relationship Id="rId5" Type="http://schemas.openxmlformats.org/officeDocument/2006/relationships/oleObject" Target="../embeddings/oleObject75.bin"/><Relationship Id="rId10" Type="http://schemas.openxmlformats.org/officeDocument/2006/relationships/image" Target="../media/image85.wmf"/><Relationship Id="rId4" Type="http://schemas.openxmlformats.org/officeDocument/2006/relationships/image" Target="../media/image82.wmf"/><Relationship Id="rId9" Type="http://schemas.openxmlformats.org/officeDocument/2006/relationships/oleObject" Target="../embeddings/oleObject77.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image" Target="../media/image88.wmf"/><Relationship Id="rId5" Type="http://schemas.openxmlformats.org/officeDocument/2006/relationships/oleObject" Target="../embeddings/oleObject80.bin"/><Relationship Id="rId4" Type="http://schemas.openxmlformats.org/officeDocument/2006/relationships/image" Target="../media/image87.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8.wmf"/></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41.xml.rels><?xml version="1.0" encoding="UTF-8" standalone="yes"?>
<Relationships xmlns="http://schemas.openxmlformats.org/package/2006/relationships"><Relationship Id="rId8" Type="http://schemas.openxmlformats.org/officeDocument/2006/relationships/image" Target="../media/image91.wmf"/><Relationship Id="rId3" Type="http://schemas.openxmlformats.org/officeDocument/2006/relationships/oleObject" Target="../embeddings/oleObject81.bin"/><Relationship Id="rId7" Type="http://schemas.openxmlformats.org/officeDocument/2006/relationships/oleObject" Target="../embeddings/oleObject83.bin"/><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image" Target="../media/image90.wmf"/><Relationship Id="rId5" Type="http://schemas.openxmlformats.org/officeDocument/2006/relationships/oleObject" Target="../embeddings/oleObject82.bin"/><Relationship Id="rId4" Type="http://schemas.openxmlformats.org/officeDocument/2006/relationships/image" Target="../media/image89.wmf"/></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2.xml"/><Relationship Id="rId1" Type="http://schemas.openxmlformats.org/officeDocument/2006/relationships/tags" Target="../tags/tag36.xml"/><Relationship Id="rId6" Type="http://schemas.openxmlformats.org/officeDocument/2006/relationships/image" Target="../media/image93.wmf"/><Relationship Id="rId5" Type="http://schemas.openxmlformats.org/officeDocument/2006/relationships/oleObject" Target="../embeddings/oleObject85.bin"/><Relationship Id="rId4" Type="http://schemas.openxmlformats.org/officeDocument/2006/relationships/image" Target="../media/image92.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94.wmf"/></Relationships>
</file>

<file path=ppt/slides/_rels/slide45.xml.rels><?xml version="1.0" encoding="UTF-8" standalone="yes"?>
<Relationships xmlns="http://schemas.openxmlformats.org/package/2006/relationships"><Relationship Id="rId8" Type="http://schemas.openxmlformats.org/officeDocument/2006/relationships/image" Target="../media/image97.wmf"/><Relationship Id="rId3" Type="http://schemas.openxmlformats.org/officeDocument/2006/relationships/oleObject" Target="../embeddings/oleObject87.bin"/><Relationship Id="rId7" Type="http://schemas.openxmlformats.org/officeDocument/2006/relationships/oleObject" Target="../embeddings/oleObject89.bin"/><Relationship Id="rId2" Type="http://schemas.openxmlformats.org/officeDocument/2006/relationships/slideLayout" Target="../slideLayouts/slideLayout2.xml"/><Relationship Id="rId1" Type="http://schemas.openxmlformats.org/officeDocument/2006/relationships/tags" Target="../tags/tag38.xml"/><Relationship Id="rId6" Type="http://schemas.openxmlformats.org/officeDocument/2006/relationships/image" Target="../media/image96.wmf"/><Relationship Id="rId5" Type="http://schemas.openxmlformats.org/officeDocument/2006/relationships/oleObject" Target="../embeddings/oleObject88.bin"/><Relationship Id="rId4" Type="http://schemas.openxmlformats.org/officeDocument/2006/relationships/image" Target="../media/image95.wmf"/></Relationships>
</file>

<file path=ppt/slides/_rels/slide46.xml.rels><?xml version="1.0" encoding="UTF-8" standalone="yes"?>
<Relationships xmlns="http://schemas.openxmlformats.org/package/2006/relationships"><Relationship Id="rId8" Type="http://schemas.openxmlformats.org/officeDocument/2006/relationships/image" Target="../media/image100.wmf"/><Relationship Id="rId13" Type="http://schemas.openxmlformats.org/officeDocument/2006/relationships/oleObject" Target="../embeddings/oleObject93.bin"/><Relationship Id="rId3" Type="http://schemas.openxmlformats.org/officeDocument/2006/relationships/oleObject" Target="../embeddings/oleObject90.bin"/><Relationship Id="rId7" Type="http://schemas.openxmlformats.org/officeDocument/2006/relationships/oleObject" Target="../embeddings/oleObject92.bin"/><Relationship Id="rId12" Type="http://schemas.openxmlformats.org/officeDocument/2006/relationships/image" Target="../media/image95.wmf"/><Relationship Id="rId2" Type="http://schemas.openxmlformats.org/officeDocument/2006/relationships/slideLayout" Target="../slideLayouts/slideLayout2.xml"/><Relationship Id="rId1" Type="http://schemas.openxmlformats.org/officeDocument/2006/relationships/tags" Target="../tags/tag39.xml"/><Relationship Id="rId6" Type="http://schemas.openxmlformats.org/officeDocument/2006/relationships/image" Target="../media/image99.wmf"/><Relationship Id="rId11" Type="http://schemas.openxmlformats.org/officeDocument/2006/relationships/oleObject" Target="../embeddings/oleObject87.bin"/><Relationship Id="rId5" Type="http://schemas.openxmlformats.org/officeDocument/2006/relationships/oleObject" Target="../embeddings/oleObject91.bin"/><Relationship Id="rId10" Type="http://schemas.openxmlformats.org/officeDocument/2006/relationships/image" Target="../media/image96.wmf"/><Relationship Id="rId4" Type="http://schemas.openxmlformats.org/officeDocument/2006/relationships/image" Target="../media/image98.wmf"/><Relationship Id="rId9" Type="http://schemas.openxmlformats.org/officeDocument/2006/relationships/oleObject" Target="../embeddings/oleObject88.bin"/><Relationship Id="rId14" Type="http://schemas.openxmlformats.org/officeDocument/2006/relationships/image" Target="../media/image101.wmf"/></Relationships>
</file>

<file path=ppt/slides/_rels/slide47.xml.rels><?xml version="1.0" encoding="UTF-8" standalone="yes"?>
<Relationships xmlns="http://schemas.openxmlformats.org/package/2006/relationships"><Relationship Id="rId8" Type="http://schemas.openxmlformats.org/officeDocument/2006/relationships/image" Target="../media/image103.wmf"/><Relationship Id="rId13" Type="http://schemas.openxmlformats.org/officeDocument/2006/relationships/oleObject" Target="../embeddings/oleObject97.bin"/><Relationship Id="rId3" Type="http://schemas.openxmlformats.org/officeDocument/2006/relationships/oleObject" Target="../embeddings/oleObject94.bin"/><Relationship Id="rId7" Type="http://schemas.openxmlformats.org/officeDocument/2006/relationships/oleObject" Target="../embeddings/oleObject95.bin"/><Relationship Id="rId12" Type="http://schemas.openxmlformats.org/officeDocument/2006/relationships/image" Target="../media/image95.wmf"/><Relationship Id="rId2" Type="http://schemas.openxmlformats.org/officeDocument/2006/relationships/slideLayout" Target="../slideLayouts/slideLayout2.xml"/><Relationship Id="rId16" Type="http://schemas.openxmlformats.org/officeDocument/2006/relationships/image" Target="../media/image106.wmf"/><Relationship Id="rId1" Type="http://schemas.openxmlformats.org/officeDocument/2006/relationships/tags" Target="../tags/tag40.xml"/><Relationship Id="rId6" Type="http://schemas.openxmlformats.org/officeDocument/2006/relationships/image" Target="../media/image96.wmf"/><Relationship Id="rId11" Type="http://schemas.openxmlformats.org/officeDocument/2006/relationships/oleObject" Target="../embeddings/oleObject87.bin"/><Relationship Id="rId5" Type="http://schemas.openxmlformats.org/officeDocument/2006/relationships/oleObject" Target="../embeddings/oleObject88.bin"/><Relationship Id="rId15" Type="http://schemas.openxmlformats.org/officeDocument/2006/relationships/oleObject" Target="../embeddings/oleObject98.bin"/><Relationship Id="rId10" Type="http://schemas.openxmlformats.org/officeDocument/2006/relationships/image" Target="../media/image104.wmf"/><Relationship Id="rId4" Type="http://schemas.openxmlformats.org/officeDocument/2006/relationships/image" Target="../media/image102.wmf"/><Relationship Id="rId9" Type="http://schemas.openxmlformats.org/officeDocument/2006/relationships/oleObject" Target="../embeddings/oleObject96.bin"/><Relationship Id="rId14" Type="http://schemas.openxmlformats.org/officeDocument/2006/relationships/image" Target="../media/image105.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107.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96.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9.wmf"/></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Layout" Target="../slideLayouts/slideLayout2.xml"/><Relationship Id="rId1" Type="http://schemas.openxmlformats.org/officeDocument/2006/relationships/tags" Target="../tags/tag44.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wmf"/></Relationships>
</file>

<file path=ppt/slides/_rels/slide5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slideLayout" Target="../slideLayouts/slideLayout2.xml"/><Relationship Id="rId1" Type="http://schemas.openxmlformats.org/officeDocument/2006/relationships/tags" Target="../tags/tag45.xml"/><Relationship Id="rId6" Type="http://schemas.openxmlformats.org/officeDocument/2006/relationships/image" Target="../media/image111.png"/><Relationship Id="rId5" Type="http://schemas.openxmlformats.org/officeDocument/2006/relationships/image" Target="../media/image96.wmf"/><Relationship Id="rId4" Type="http://schemas.openxmlformats.org/officeDocument/2006/relationships/oleObject" Target="../embeddings/oleObject88.bin"/></Relationships>
</file>

<file path=ppt/slides/_rels/slide5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5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12.jpeg"/><Relationship Id="rId1" Type="http://schemas.openxmlformats.org/officeDocument/2006/relationships/slideLayout" Target="../slideLayouts/slideLayout2.xml"/><Relationship Id="rId4" Type="http://schemas.openxmlformats.org/officeDocument/2006/relationships/image" Target="../media/image114.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1.wmf"/><Relationship Id="rId5" Type="http://schemas.openxmlformats.org/officeDocument/2006/relationships/oleObject" Target="../embeddings/oleObject4.bin"/><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5.wmf"/><Relationship Id="rId5" Type="http://schemas.openxmlformats.org/officeDocument/2006/relationships/oleObject" Target="../embeddings/oleObject8.bin"/><Relationship Id="rId4" Type="http://schemas.openxmlformats.org/officeDocument/2006/relationships/image" Target="../media/image14.wmf"/></Relationships>
</file>

<file path=ppt/slides/_rels/slide8.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6.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7.wmf"/><Relationship Id="rId5" Type="http://schemas.openxmlformats.org/officeDocument/2006/relationships/oleObject" Target="../embeddings/oleObject10.bin"/><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0.wmf"/><Relationship Id="rId5" Type="http://schemas.openxmlformats.org/officeDocument/2006/relationships/oleObject" Target="../embeddings/oleObject13.bin"/><Relationship Id="rId4" Type="http://schemas.openxmlformats.org/officeDocument/2006/relationships/image" Target="../media/image1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Linear algebra</a:t>
            </a:r>
            <a:endParaRPr lang="en-CA" dirty="0"/>
          </a:p>
        </p:txBody>
      </p:sp>
      <p:sp>
        <p:nvSpPr>
          <p:cNvPr id="3" name="AutoShape 5" descr="File:L&amp;W Regt Bad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8" descr="https://army.ca/inf/linc.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10" descr="https://army.ca/inf/linc.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656847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Partial pivoting</a:t>
            </a:r>
            <a:endParaRPr lang="en-CA" dirty="0"/>
          </a:p>
        </p:txBody>
      </p:sp>
      <p:sp>
        <p:nvSpPr>
          <p:cNvPr id="3" name="Content Placeholder 2"/>
          <p:cNvSpPr>
            <a:spLocks noGrp="1"/>
          </p:cNvSpPr>
          <p:nvPr>
            <p:ph idx="1"/>
          </p:nvPr>
        </p:nvSpPr>
        <p:spPr>
          <a:xfrm>
            <a:off x="457200" y="1600200"/>
            <a:ext cx="8534400" cy="4525963"/>
          </a:xfrm>
        </p:spPr>
        <p:txBody>
          <a:bodyPr/>
          <a:lstStyle/>
          <a:p>
            <a:r>
              <a:rPr lang="en-US" dirty="0"/>
              <a:t>Applying this here, we would now have:</a:t>
            </a:r>
          </a:p>
          <a:p>
            <a:endParaRPr lang="en-US" dirty="0"/>
          </a:p>
          <a:p>
            <a:endParaRPr lang="en-US" dirty="0"/>
          </a:p>
          <a:p>
            <a:endParaRPr lang="en-US" dirty="0"/>
          </a:p>
          <a:p>
            <a:pPr lvl="1"/>
            <a:r>
              <a:rPr lang="en-US" dirty="0"/>
              <a:t>Adding </a:t>
            </a:r>
            <a:r>
              <a:rPr lang="en-US" dirty="0">
                <a:latin typeface="Times New Roman" panose="02020603050405020304" pitchFamily="18" charset="0"/>
              </a:rPr>
              <a:t>–0.00001</a:t>
            </a:r>
            <a:r>
              <a:rPr lang="en-US" dirty="0"/>
              <a:t> times Row 1 onto Row 2 now leaves Row 2</a:t>
            </a:r>
            <a:br>
              <a:rPr lang="en-US" dirty="0"/>
            </a:br>
            <a:r>
              <a:rPr lang="en-US" dirty="0"/>
              <a:t>unchanged:</a:t>
            </a:r>
          </a:p>
          <a:p>
            <a:pPr lvl="1"/>
            <a:endParaRPr lang="en-US" dirty="0"/>
          </a:p>
          <a:p>
            <a:pPr lvl="1"/>
            <a:endParaRPr lang="en-US" dirty="0"/>
          </a:p>
          <a:p>
            <a:pPr lvl="1"/>
            <a:r>
              <a:rPr lang="en-US" dirty="0"/>
              <a:t>Applying backward substitution, gives us that </a:t>
            </a:r>
          </a:p>
          <a:p>
            <a:endParaRPr lang="en-US" dirty="0"/>
          </a:p>
        </p:txBody>
      </p:sp>
      <p:sp>
        <p:nvSpPr>
          <p:cNvPr id="4" name="Footer Placeholder 3"/>
          <p:cNvSpPr>
            <a:spLocks noGrp="1"/>
          </p:cNvSpPr>
          <p:nvPr>
            <p:ph type="ftr" sz="quarter" idx="11"/>
          </p:nvPr>
        </p:nvSpPr>
        <p:spPr/>
        <p:txBody>
          <a:bodyPr/>
          <a:lstStyle/>
          <a:p>
            <a:r>
              <a:rPr lang="en-US"/>
              <a:t>Linear algebra</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10</a:t>
            </a:fld>
            <a:endParaRPr lang="en-CA"/>
          </a:p>
        </p:txBody>
      </p:sp>
      <p:graphicFrame>
        <p:nvGraphicFramePr>
          <p:cNvPr id="9" name="Object 8">
            <a:extLst>
              <a:ext uri="{FF2B5EF4-FFF2-40B4-BE49-F238E27FC236}">
                <a16:creationId xmlns:a16="http://schemas.microsoft.com/office/drawing/2014/main" id="{F2F7D44E-1878-4804-92AC-C8452AC0D757}"/>
              </a:ext>
            </a:extLst>
          </p:cNvPr>
          <p:cNvGraphicFramePr>
            <a:graphicFrameLocks noChangeAspect="1"/>
          </p:cNvGraphicFramePr>
          <p:nvPr>
            <p:extLst>
              <p:ext uri="{D42A27DB-BD31-4B8C-83A1-F6EECF244321}">
                <p14:modId xmlns:p14="http://schemas.microsoft.com/office/powerpoint/2010/main" val="188355041"/>
              </p:ext>
            </p:extLst>
          </p:nvPr>
        </p:nvGraphicFramePr>
        <p:xfrm>
          <a:off x="2020115" y="2107487"/>
          <a:ext cx="2182813" cy="881062"/>
        </p:xfrm>
        <a:graphic>
          <a:graphicData uri="http://schemas.openxmlformats.org/presentationml/2006/ole">
            <mc:AlternateContent xmlns:mc="http://schemas.openxmlformats.org/markup-compatibility/2006">
              <mc:Choice xmlns:v="urn:schemas-microsoft-com:vml" Requires="v">
                <p:oleObj name="Equation" r:id="rId3" imgW="977760" imgH="393480" progId="Equation.DSMT4">
                  <p:embed/>
                </p:oleObj>
              </mc:Choice>
              <mc:Fallback>
                <p:oleObj name="Equation" r:id="rId3" imgW="977760" imgH="393480" progId="Equation.DSMT4">
                  <p:embed/>
                  <p:pic>
                    <p:nvPicPr>
                      <p:cNvPr id="9" name="Object 8">
                        <a:extLst>
                          <a:ext uri="{FF2B5EF4-FFF2-40B4-BE49-F238E27FC236}">
                            <a16:creationId xmlns:a16="http://schemas.microsoft.com/office/drawing/2014/main" id="{F2F7D44E-1878-4804-92AC-C8452AC0D757}"/>
                          </a:ext>
                        </a:extLst>
                      </p:cNvPr>
                      <p:cNvPicPr/>
                      <p:nvPr/>
                    </p:nvPicPr>
                    <p:blipFill>
                      <a:blip r:embed="rId4"/>
                      <a:stretch>
                        <a:fillRect/>
                      </a:stretch>
                    </p:blipFill>
                    <p:spPr>
                      <a:xfrm>
                        <a:off x="2020115" y="2107487"/>
                        <a:ext cx="2182813" cy="881062"/>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485E1E4E-4003-4D26-9C5B-F11B4AEF501D}"/>
              </a:ext>
            </a:extLst>
          </p:cNvPr>
          <p:cNvGraphicFramePr>
            <a:graphicFrameLocks noChangeAspect="1"/>
          </p:cNvGraphicFramePr>
          <p:nvPr>
            <p:extLst>
              <p:ext uri="{D42A27DB-BD31-4B8C-83A1-F6EECF244321}">
                <p14:modId xmlns:p14="http://schemas.microsoft.com/office/powerpoint/2010/main" val="799571705"/>
              </p:ext>
            </p:extLst>
          </p:nvPr>
        </p:nvGraphicFramePr>
        <p:xfrm>
          <a:off x="4302125" y="2108200"/>
          <a:ext cx="2409825" cy="881063"/>
        </p:xfrm>
        <a:graphic>
          <a:graphicData uri="http://schemas.openxmlformats.org/presentationml/2006/ole">
            <mc:AlternateContent xmlns:mc="http://schemas.openxmlformats.org/markup-compatibility/2006">
              <mc:Choice xmlns:v="urn:schemas-microsoft-com:vml" Requires="v">
                <p:oleObj name="Equation" r:id="rId5" imgW="1079280" imgH="393480" progId="Equation.DSMT4">
                  <p:embed/>
                </p:oleObj>
              </mc:Choice>
              <mc:Fallback>
                <p:oleObj name="Equation" r:id="rId5" imgW="1079280" imgH="393480" progId="Equation.DSMT4">
                  <p:embed/>
                  <p:pic>
                    <p:nvPicPr>
                      <p:cNvPr id="10" name="Object 9">
                        <a:extLst>
                          <a:ext uri="{FF2B5EF4-FFF2-40B4-BE49-F238E27FC236}">
                            <a16:creationId xmlns:a16="http://schemas.microsoft.com/office/drawing/2014/main" id="{485E1E4E-4003-4D26-9C5B-F11B4AEF501D}"/>
                          </a:ext>
                        </a:extLst>
                      </p:cNvPr>
                      <p:cNvPicPr/>
                      <p:nvPr/>
                    </p:nvPicPr>
                    <p:blipFill>
                      <a:blip r:embed="rId6"/>
                      <a:stretch>
                        <a:fillRect/>
                      </a:stretch>
                    </p:blipFill>
                    <p:spPr>
                      <a:xfrm>
                        <a:off x="4302125" y="2108200"/>
                        <a:ext cx="2409825" cy="881063"/>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0EA9FFD3-8CAC-4287-820D-2C5938F45B58}"/>
              </a:ext>
            </a:extLst>
          </p:cNvPr>
          <p:cNvGraphicFramePr>
            <a:graphicFrameLocks noChangeAspect="1"/>
          </p:cNvGraphicFramePr>
          <p:nvPr>
            <p:extLst>
              <p:ext uri="{D42A27DB-BD31-4B8C-83A1-F6EECF244321}">
                <p14:modId xmlns:p14="http://schemas.microsoft.com/office/powerpoint/2010/main" val="70079290"/>
              </p:ext>
            </p:extLst>
          </p:nvPr>
        </p:nvGraphicFramePr>
        <p:xfrm>
          <a:off x="4302125" y="3676651"/>
          <a:ext cx="1728788" cy="881062"/>
        </p:xfrm>
        <a:graphic>
          <a:graphicData uri="http://schemas.openxmlformats.org/presentationml/2006/ole">
            <mc:AlternateContent xmlns:mc="http://schemas.openxmlformats.org/markup-compatibility/2006">
              <mc:Choice xmlns:v="urn:schemas-microsoft-com:vml" Requires="v">
                <p:oleObj name="Equation" r:id="rId7" imgW="774360" imgH="393480" progId="Equation.DSMT4">
                  <p:embed/>
                </p:oleObj>
              </mc:Choice>
              <mc:Fallback>
                <p:oleObj name="Equation" r:id="rId7" imgW="774360" imgH="393480" progId="Equation.DSMT4">
                  <p:embed/>
                  <p:pic>
                    <p:nvPicPr>
                      <p:cNvPr id="14" name="Object 13">
                        <a:extLst>
                          <a:ext uri="{FF2B5EF4-FFF2-40B4-BE49-F238E27FC236}">
                            <a16:creationId xmlns:a16="http://schemas.microsoft.com/office/drawing/2014/main" id="{0EA9FFD3-8CAC-4287-820D-2C5938F45B58}"/>
                          </a:ext>
                        </a:extLst>
                      </p:cNvPr>
                      <p:cNvPicPr/>
                      <p:nvPr/>
                    </p:nvPicPr>
                    <p:blipFill>
                      <a:blip r:embed="rId8"/>
                      <a:stretch>
                        <a:fillRect/>
                      </a:stretch>
                    </p:blipFill>
                    <p:spPr>
                      <a:xfrm>
                        <a:off x="4302125" y="3676651"/>
                        <a:ext cx="1728788" cy="881062"/>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A4DB74ED-8D20-4041-A8C2-4EE3EF29918B}"/>
              </a:ext>
            </a:extLst>
          </p:cNvPr>
          <p:cNvGraphicFramePr>
            <a:graphicFrameLocks noChangeAspect="1"/>
          </p:cNvGraphicFramePr>
          <p:nvPr>
            <p:extLst>
              <p:ext uri="{D42A27DB-BD31-4B8C-83A1-F6EECF244321}">
                <p14:modId xmlns:p14="http://schemas.microsoft.com/office/powerpoint/2010/main" val="3075489693"/>
              </p:ext>
            </p:extLst>
          </p:nvPr>
        </p:nvGraphicFramePr>
        <p:xfrm>
          <a:off x="4061619" y="5245100"/>
          <a:ext cx="1020762" cy="881063"/>
        </p:xfrm>
        <a:graphic>
          <a:graphicData uri="http://schemas.openxmlformats.org/presentationml/2006/ole">
            <mc:AlternateContent xmlns:mc="http://schemas.openxmlformats.org/markup-compatibility/2006">
              <mc:Choice xmlns:v="urn:schemas-microsoft-com:vml" Requires="v">
                <p:oleObj name="Equation" r:id="rId9" imgW="457200" imgH="393480" progId="Equation.DSMT4">
                  <p:embed/>
                </p:oleObj>
              </mc:Choice>
              <mc:Fallback>
                <p:oleObj name="Equation" r:id="rId9" imgW="457200" imgH="393480" progId="Equation.DSMT4">
                  <p:embed/>
                  <p:pic>
                    <p:nvPicPr>
                      <p:cNvPr id="15" name="Object 14">
                        <a:extLst>
                          <a:ext uri="{FF2B5EF4-FFF2-40B4-BE49-F238E27FC236}">
                            <a16:creationId xmlns:a16="http://schemas.microsoft.com/office/drawing/2014/main" id="{A4DB74ED-8D20-4041-A8C2-4EE3EF29918B}"/>
                          </a:ext>
                        </a:extLst>
                      </p:cNvPr>
                      <p:cNvPicPr/>
                      <p:nvPr/>
                    </p:nvPicPr>
                    <p:blipFill>
                      <a:blip r:embed="rId10"/>
                      <a:stretch>
                        <a:fillRect/>
                      </a:stretch>
                    </p:blipFill>
                    <p:spPr>
                      <a:xfrm>
                        <a:off x="4061619" y="5245100"/>
                        <a:ext cx="1020762" cy="881063"/>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350980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Partial pivoting</a:t>
            </a:r>
            <a:endParaRPr lang="en-CA" dirty="0"/>
          </a:p>
        </p:txBody>
      </p:sp>
      <p:sp>
        <p:nvSpPr>
          <p:cNvPr id="3" name="Content Placeholder 2"/>
          <p:cNvSpPr>
            <a:spLocks noGrp="1"/>
          </p:cNvSpPr>
          <p:nvPr>
            <p:ph idx="1"/>
          </p:nvPr>
        </p:nvSpPr>
        <p:spPr>
          <a:xfrm>
            <a:off x="457200" y="1600200"/>
            <a:ext cx="8229600" cy="4894868"/>
          </a:xfrm>
        </p:spPr>
        <p:txBody>
          <a:bodyPr/>
          <a:lstStyle/>
          <a:p>
            <a:r>
              <a:rPr lang="en-US" dirty="0"/>
              <a:t>You may think this is unlikely to occur with double-precision floating-point numbers, but consider:</a:t>
            </a:r>
          </a:p>
          <a:p>
            <a:endParaRPr lang="en-US" dirty="0"/>
          </a:p>
          <a:p>
            <a:endParaRPr lang="en-US" dirty="0"/>
          </a:p>
          <a:p>
            <a:endParaRPr lang="en-US" dirty="0"/>
          </a:p>
          <a:p>
            <a:endParaRPr lang="en-US" dirty="0"/>
          </a:p>
          <a:p>
            <a:pPr lvl="1"/>
            <a:r>
              <a:rPr lang="en-US" dirty="0"/>
              <a:t>The unique solution is clearly </a:t>
            </a:r>
          </a:p>
          <a:p>
            <a:pPr lvl="1"/>
            <a:endParaRPr lang="en-US" dirty="0"/>
          </a:p>
          <a:p>
            <a:pPr lvl="1"/>
            <a:endParaRPr lang="en-US" dirty="0"/>
          </a:p>
          <a:p>
            <a:pPr lvl="1"/>
            <a:r>
              <a:rPr lang="en-US" dirty="0"/>
              <a:t>Let us use Gaussian elimination as taught in first year</a:t>
            </a:r>
          </a:p>
        </p:txBody>
      </p:sp>
      <p:sp>
        <p:nvSpPr>
          <p:cNvPr id="4" name="Footer Placeholder 3"/>
          <p:cNvSpPr>
            <a:spLocks noGrp="1"/>
          </p:cNvSpPr>
          <p:nvPr>
            <p:ph type="ftr" sz="quarter" idx="11"/>
          </p:nvPr>
        </p:nvSpPr>
        <p:spPr/>
        <p:txBody>
          <a:bodyPr/>
          <a:lstStyle/>
          <a:p>
            <a:r>
              <a:rPr lang="en-US"/>
              <a:t>Linear algebra</a:t>
            </a:r>
            <a:endParaRPr lang="en-CA" dirty="0"/>
          </a:p>
        </p:txBody>
      </p:sp>
      <p:sp>
        <p:nvSpPr>
          <p:cNvPr id="5" name="Slide Number Placeholder 4"/>
          <p:cNvSpPr>
            <a:spLocks noGrp="1"/>
          </p:cNvSpPr>
          <p:nvPr>
            <p:ph type="sldNum" sz="quarter" idx="12"/>
          </p:nvPr>
        </p:nvSpPr>
        <p:spPr/>
        <p:txBody>
          <a:bodyPr/>
          <a:lstStyle/>
          <a:p>
            <a:fld id="{42EF6DC8-DA9C-4533-8A40-BB00A2545AF8}" type="slidenum">
              <a:rPr lang="en-CA" smtClean="0"/>
              <a:pPr/>
              <a:t>11</a:t>
            </a:fld>
            <a:endParaRPr lang="en-CA"/>
          </a:p>
        </p:txBody>
      </p:sp>
      <p:graphicFrame>
        <p:nvGraphicFramePr>
          <p:cNvPr id="6" name="Object 5">
            <a:extLst>
              <a:ext uri="{FF2B5EF4-FFF2-40B4-BE49-F238E27FC236}">
                <a16:creationId xmlns:a16="http://schemas.microsoft.com/office/drawing/2014/main" id="{F2F7D44E-1878-4804-92AC-C8452AC0D757}"/>
              </a:ext>
            </a:extLst>
          </p:cNvPr>
          <p:cNvGraphicFramePr>
            <a:graphicFrameLocks noChangeAspect="1"/>
          </p:cNvGraphicFramePr>
          <p:nvPr/>
        </p:nvGraphicFramePr>
        <p:xfrm>
          <a:off x="3361907" y="2279877"/>
          <a:ext cx="2436812" cy="1336675"/>
        </p:xfrm>
        <a:graphic>
          <a:graphicData uri="http://schemas.openxmlformats.org/presentationml/2006/ole">
            <mc:AlternateContent xmlns:mc="http://schemas.openxmlformats.org/markup-compatibility/2006">
              <mc:Choice xmlns:v="urn:schemas-microsoft-com:vml" Requires="v">
                <p:oleObj name="Equation" r:id="rId2" imgW="1091880" imgH="596880" progId="Equation.DSMT4">
                  <p:embed/>
                </p:oleObj>
              </mc:Choice>
              <mc:Fallback>
                <p:oleObj name="Equation" r:id="rId2" imgW="1091880" imgH="596880" progId="Equation.DSMT4">
                  <p:embed/>
                  <p:pic>
                    <p:nvPicPr>
                      <p:cNvPr id="6" name="Object 5">
                        <a:extLst>
                          <a:ext uri="{FF2B5EF4-FFF2-40B4-BE49-F238E27FC236}">
                            <a16:creationId xmlns:a16="http://schemas.microsoft.com/office/drawing/2014/main" id="{F2F7D44E-1878-4804-92AC-C8452AC0D757}"/>
                          </a:ext>
                        </a:extLst>
                      </p:cNvPr>
                      <p:cNvPicPr/>
                      <p:nvPr/>
                    </p:nvPicPr>
                    <p:blipFill>
                      <a:blip r:embed="rId3"/>
                      <a:stretch>
                        <a:fillRect/>
                      </a:stretch>
                    </p:blipFill>
                    <p:spPr>
                      <a:xfrm>
                        <a:off x="3361907" y="2279877"/>
                        <a:ext cx="2436812" cy="133667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F2F7D44E-1878-4804-92AC-C8452AC0D757}"/>
              </a:ext>
            </a:extLst>
          </p:cNvPr>
          <p:cNvGraphicFramePr>
            <a:graphicFrameLocks noChangeAspect="1"/>
          </p:cNvGraphicFramePr>
          <p:nvPr/>
        </p:nvGraphicFramePr>
        <p:xfrm>
          <a:off x="4696921" y="3526387"/>
          <a:ext cx="1019175" cy="1336675"/>
        </p:xfrm>
        <a:graphic>
          <a:graphicData uri="http://schemas.openxmlformats.org/presentationml/2006/ole">
            <mc:AlternateContent xmlns:mc="http://schemas.openxmlformats.org/markup-compatibility/2006">
              <mc:Choice xmlns:v="urn:schemas-microsoft-com:vml" Requires="v">
                <p:oleObj name="Equation" r:id="rId4" imgW="457200" imgH="596880" progId="Equation.DSMT4">
                  <p:embed/>
                </p:oleObj>
              </mc:Choice>
              <mc:Fallback>
                <p:oleObj name="Equation" r:id="rId4" imgW="457200" imgH="596880" progId="Equation.DSMT4">
                  <p:embed/>
                  <p:pic>
                    <p:nvPicPr>
                      <p:cNvPr id="7" name="Object 6">
                        <a:extLst>
                          <a:ext uri="{FF2B5EF4-FFF2-40B4-BE49-F238E27FC236}">
                            <a16:creationId xmlns:a16="http://schemas.microsoft.com/office/drawing/2014/main" id="{F2F7D44E-1878-4804-92AC-C8452AC0D757}"/>
                          </a:ext>
                        </a:extLst>
                      </p:cNvPr>
                      <p:cNvPicPr/>
                      <p:nvPr/>
                    </p:nvPicPr>
                    <p:blipFill>
                      <a:blip r:embed="rId5"/>
                      <a:stretch>
                        <a:fillRect/>
                      </a:stretch>
                    </p:blipFill>
                    <p:spPr>
                      <a:xfrm>
                        <a:off x="4696921" y="3526387"/>
                        <a:ext cx="1019175" cy="1336675"/>
                      </a:xfrm>
                      <a:prstGeom prst="rect">
                        <a:avLst/>
                      </a:prstGeom>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Partial pivoting</a:t>
            </a:r>
            <a:endParaRPr lang="en-CA" dirty="0"/>
          </a:p>
        </p:txBody>
      </p:sp>
      <p:sp>
        <p:nvSpPr>
          <p:cNvPr id="3" name="Content Placeholder 2"/>
          <p:cNvSpPr>
            <a:spLocks noGrp="1"/>
          </p:cNvSpPr>
          <p:nvPr>
            <p:ph idx="1"/>
          </p:nvPr>
        </p:nvSpPr>
        <p:spPr>
          <a:xfrm>
            <a:off x="457200" y="1600200"/>
            <a:ext cx="8229600" cy="4847734"/>
          </a:xfrm>
        </p:spPr>
        <p:txBody>
          <a:bodyPr/>
          <a:lstStyle/>
          <a:p>
            <a:r>
              <a:rPr lang="en-US" dirty="0"/>
              <a:t>Neither </a:t>
            </a:r>
            <a:r>
              <a:rPr lang="en-US" dirty="0">
                <a:latin typeface="Times New Roman" panose="02020603050405020304" pitchFamily="18" charset="0"/>
              </a:rPr>
              <a:t>0.3</a:t>
            </a:r>
            <a:r>
              <a:rPr lang="en-US" dirty="0"/>
              <a:t> nor </a:t>
            </a:r>
            <a:r>
              <a:rPr lang="en-US" dirty="0">
                <a:latin typeface="Times New Roman" panose="02020603050405020304" pitchFamily="18" charset="0"/>
              </a:rPr>
              <a:t>2.1</a:t>
            </a:r>
            <a:r>
              <a:rPr lang="en-US" dirty="0"/>
              <a:t> can be stored exactly in binary,</a:t>
            </a:r>
            <a:br>
              <a:rPr lang="en-US" dirty="0"/>
            </a:br>
            <a:r>
              <a:rPr lang="en-US" dirty="0"/>
              <a:t>	and there is also round-off error in calculating</a:t>
            </a:r>
          </a:p>
          <a:p>
            <a:pPr lvl="1"/>
            <a:r>
              <a:rPr lang="en-US" dirty="0"/>
              <a:t>Adding this times Row </a:t>
            </a:r>
            <a:r>
              <a:rPr lang="en-US" dirty="0">
                <a:latin typeface="Times New Roman" panose="02020603050405020304" pitchFamily="18" charset="0"/>
              </a:rPr>
              <a:t>1</a:t>
            </a:r>
            <a:r>
              <a:rPr lang="en-US" dirty="0"/>
              <a:t> onto Row </a:t>
            </a:r>
            <a:r>
              <a:rPr lang="en-US" dirty="0">
                <a:latin typeface="Times New Roman" panose="02020603050405020304" pitchFamily="18" charset="0"/>
              </a:rPr>
              <a:t>2</a:t>
            </a:r>
            <a:r>
              <a:rPr lang="en-US" dirty="0"/>
              <a:t> yields:</a:t>
            </a:r>
          </a:p>
          <a:p>
            <a:pPr lvl="1"/>
            <a:endParaRPr lang="en-US" dirty="0"/>
          </a:p>
          <a:p>
            <a:pPr lvl="1"/>
            <a:endParaRPr lang="en-US" dirty="0"/>
          </a:p>
          <a:p>
            <a:pPr lvl="1"/>
            <a:endParaRPr lang="en-US" dirty="0"/>
          </a:p>
          <a:p>
            <a:pPr lvl="1"/>
            <a:endParaRPr lang="en-US" dirty="0"/>
          </a:p>
          <a:p>
            <a:pPr lvl="1"/>
            <a:r>
              <a:rPr lang="en-US" dirty="0"/>
              <a:t>Technically, the entry at </a:t>
            </a:r>
            <a:r>
              <a:rPr lang="en-US" dirty="0">
                <a:latin typeface="Times New Roman" panose="02020603050405020304" pitchFamily="18" charset="0"/>
              </a:rPr>
              <a:t>(2, 2)</a:t>
            </a:r>
            <a:r>
              <a:rPr lang="en-US" dirty="0"/>
              <a:t> is non-zero,</a:t>
            </a:r>
            <a:br>
              <a:rPr lang="en-US" dirty="0"/>
            </a:br>
            <a:r>
              <a:rPr lang="en-US" dirty="0"/>
              <a:t>	so next we add </a:t>
            </a:r>
            <a:r>
              <a:rPr lang="en-US" dirty="0">
                <a:latin typeface="Times New Roman" panose="02020603050405020304" pitchFamily="18" charset="0"/>
              </a:rPr>
              <a:t>–2</a:t>
            </a:r>
            <a:r>
              <a:rPr lang="en-US" baseline="30000" dirty="0">
                <a:latin typeface="Times New Roman" panose="02020603050405020304" pitchFamily="18" charset="0"/>
              </a:rPr>
              <a:t>56</a:t>
            </a:r>
            <a:r>
              <a:rPr lang="en-US" dirty="0"/>
              <a:t> times Row </a:t>
            </a:r>
            <a:r>
              <a:rPr lang="en-US" dirty="0">
                <a:latin typeface="Times New Roman" panose="02020603050405020304" pitchFamily="18" charset="0"/>
              </a:rPr>
              <a:t>2</a:t>
            </a:r>
            <a:r>
              <a:rPr lang="en-US" dirty="0"/>
              <a:t> onto Row </a:t>
            </a:r>
            <a:r>
              <a:rPr lang="en-US" dirty="0">
                <a:latin typeface="Times New Roman" panose="02020603050405020304" pitchFamily="18" charset="0"/>
              </a:rPr>
              <a:t>3</a:t>
            </a:r>
            <a:r>
              <a:rPr lang="en-US" dirty="0"/>
              <a:t>:</a:t>
            </a:r>
          </a:p>
          <a:p>
            <a:pPr lvl="1"/>
            <a:endParaRPr lang="en-US" dirty="0"/>
          </a:p>
        </p:txBody>
      </p:sp>
      <p:sp>
        <p:nvSpPr>
          <p:cNvPr id="4" name="Footer Placeholder 3"/>
          <p:cNvSpPr>
            <a:spLocks noGrp="1"/>
          </p:cNvSpPr>
          <p:nvPr>
            <p:ph type="ftr" sz="quarter" idx="11"/>
          </p:nvPr>
        </p:nvSpPr>
        <p:spPr/>
        <p:txBody>
          <a:bodyPr/>
          <a:lstStyle/>
          <a:p>
            <a:r>
              <a:rPr lang="en-US"/>
              <a:t>Linear algebra</a:t>
            </a:r>
            <a:endParaRPr lang="en-CA" dirty="0"/>
          </a:p>
        </p:txBody>
      </p:sp>
      <p:sp>
        <p:nvSpPr>
          <p:cNvPr id="5" name="Slide Number Placeholder 4"/>
          <p:cNvSpPr>
            <a:spLocks noGrp="1"/>
          </p:cNvSpPr>
          <p:nvPr>
            <p:ph type="sldNum" sz="quarter" idx="12"/>
          </p:nvPr>
        </p:nvSpPr>
        <p:spPr/>
        <p:txBody>
          <a:bodyPr/>
          <a:lstStyle/>
          <a:p>
            <a:fld id="{42EF6DC8-DA9C-4533-8A40-BB00A2545AF8}" type="slidenum">
              <a:rPr lang="en-CA" smtClean="0"/>
              <a:pPr/>
              <a:t>12</a:t>
            </a:fld>
            <a:endParaRPr lang="en-CA"/>
          </a:p>
        </p:txBody>
      </p:sp>
      <p:graphicFrame>
        <p:nvGraphicFramePr>
          <p:cNvPr id="6" name="Object 5">
            <a:extLst>
              <a:ext uri="{FF2B5EF4-FFF2-40B4-BE49-F238E27FC236}">
                <a16:creationId xmlns:a16="http://schemas.microsoft.com/office/drawing/2014/main" id="{F2F7D44E-1878-4804-92AC-C8452AC0D757}"/>
              </a:ext>
            </a:extLst>
          </p:cNvPr>
          <p:cNvGraphicFramePr>
            <a:graphicFrameLocks noChangeAspect="1"/>
          </p:cNvGraphicFramePr>
          <p:nvPr/>
        </p:nvGraphicFramePr>
        <p:xfrm>
          <a:off x="7059698" y="1781148"/>
          <a:ext cx="679450" cy="796925"/>
        </p:xfrm>
        <a:graphic>
          <a:graphicData uri="http://schemas.openxmlformats.org/presentationml/2006/ole">
            <mc:AlternateContent xmlns:mc="http://schemas.openxmlformats.org/markup-compatibility/2006">
              <mc:Choice xmlns:v="urn:schemas-microsoft-com:vml" Requires="v">
                <p:oleObj name="Equation" r:id="rId2" imgW="304560" imgH="355320" progId="Equation.DSMT4">
                  <p:embed/>
                </p:oleObj>
              </mc:Choice>
              <mc:Fallback>
                <p:oleObj name="Equation" r:id="rId2" imgW="304560" imgH="355320" progId="Equation.DSMT4">
                  <p:embed/>
                  <p:pic>
                    <p:nvPicPr>
                      <p:cNvPr id="6" name="Object 5">
                        <a:extLst>
                          <a:ext uri="{FF2B5EF4-FFF2-40B4-BE49-F238E27FC236}">
                            <a16:creationId xmlns:a16="http://schemas.microsoft.com/office/drawing/2014/main" id="{F2F7D44E-1878-4804-92AC-C8452AC0D757}"/>
                          </a:ext>
                        </a:extLst>
                      </p:cNvPr>
                      <p:cNvPicPr/>
                      <p:nvPr/>
                    </p:nvPicPr>
                    <p:blipFill>
                      <a:blip r:embed="rId3"/>
                      <a:stretch>
                        <a:fillRect/>
                      </a:stretch>
                    </p:blipFill>
                    <p:spPr>
                      <a:xfrm>
                        <a:off x="7059698" y="1781148"/>
                        <a:ext cx="679450" cy="796925"/>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F2F7D44E-1878-4804-92AC-C8452AC0D757}"/>
              </a:ext>
            </a:extLst>
          </p:cNvPr>
          <p:cNvGraphicFramePr>
            <a:graphicFrameLocks noChangeAspect="1"/>
          </p:cNvGraphicFramePr>
          <p:nvPr/>
        </p:nvGraphicFramePr>
        <p:xfrm>
          <a:off x="1808163" y="2716213"/>
          <a:ext cx="5129212" cy="1336675"/>
        </p:xfrm>
        <a:graphic>
          <a:graphicData uri="http://schemas.openxmlformats.org/presentationml/2006/ole">
            <mc:AlternateContent xmlns:mc="http://schemas.openxmlformats.org/markup-compatibility/2006">
              <mc:Choice xmlns:v="urn:schemas-microsoft-com:vml" Requires="v">
                <p:oleObj name="Equation" r:id="rId4" imgW="2298600" imgH="596880" progId="Equation.DSMT4">
                  <p:embed/>
                </p:oleObj>
              </mc:Choice>
              <mc:Fallback>
                <p:oleObj name="Equation" r:id="rId4" imgW="2298600" imgH="596880" progId="Equation.DSMT4">
                  <p:embed/>
                  <p:pic>
                    <p:nvPicPr>
                      <p:cNvPr id="8" name="Object 7">
                        <a:extLst>
                          <a:ext uri="{FF2B5EF4-FFF2-40B4-BE49-F238E27FC236}">
                            <a16:creationId xmlns:a16="http://schemas.microsoft.com/office/drawing/2014/main" id="{F2F7D44E-1878-4804-92AC-C8452AC0D757}"/>
                          </a:ext>
                        </a:extLst>
                      </p:cNvPr>
                      <p:cNvPicPr/>
                      <p:nvPr/>
                    </p:nvPicPr>
                    <p:blipFill>
                      <a:blip r:embed="rId5"/>
                      <a:stretch>
                        <a:fillRect/>
                      </a:stretch>
                    </p:blipFill>
                    <p:spPr>
                      <a:xfrm>
                        <a:off x="1808163" y="2716213"/>
                        <a:ext cx="5129212" cy="1336675"/>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F2F7D44E-1878-4804-92AC-C8452AC0D757}"/>
              </a:ext>
            </a:extLst>
          </p:cNvPr>
          <p:cNvGraphicFramePr>
            <a:graphicFrameLocks noChangeAspect="1"/>
          </p:cNvGraphicFramePr>
          <p:nvPr/>
        </p:nvGraphicFramePr>
        <p:xfrm>
          <a:off x="1630363" y="5035575"/>
          <a:ext cx="5270500" cy="1336675"/>
        </p:xfrm>
        <a:graphic>
          <a:graphicData uri="http://schemas.openxmlformats.org/presentationml/2006/ole">
            <mc:AlternateContent xmlns:mc="http://schemas.openxmlformats.org/markup-compatibility/2006">
              <mc:Choice xmlns:v="urn:schemas-microsoft-com:vml" Requires="v">
                <p:oleObj name="Equation" r:id="rId6" imgW="2361960" imgH="596880" progId="Equation.DSMT4">
                  <p:embed/>
                </p:oleObj>
              </mc:Choice>
              <mc:Fallback>
                <p:oleObj name="Equation" r:id="rId6" imgW="2361960" imgH="596880" progId="Equation.DSMT4">
                  <p:embed/>
                  <p:pic>
                    <p:nvPicPr>
                      <p:cNvPr id="9" name="Object 8">
                        <a:extLst>
                          <a:ext uri="{FF2B5EF4-FFF2-40B4-BE49-F238E27FC236}">
                            <a16:creationId xmlns:a16="http://schemas.microsoft.com/office/drawing/2014/main" id="{F2F7D44E-1878-4804-92AC-C8452AC0D757}"/>
                          </a:ext>
                        </a:extLst>
                      </p:cNvPr>
                      <p:cNvPicPr/>
                      <p:nvPr/>
                    </p:nvPicPr>
                    <p:blipFill>
                      <a:blip r:embed="rId7"/>
                      <a:stretch>
                        <a:fillRect/>
                      </a:stretch>
                    </p:blipFill>
                    <p:spPr>
                      <a:xfrm>
                        <a:off x="1630363" y="5035575"/>
                        <a:ext cx="5270500" cy="1336675"/>
                      </a:xfrm>
                      <a:prstGeom prst="rect">
                        <a:avLst/>
                      </a:prstGeom>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Partial pivoting</a:t>
            </a:r>
            <a:endParaRPr lang="en-CA" dirty="0"/>
          </a:p>
        </p:txBody>
      </p:sp>
      <p:sp>
        <p:nvSpPr>
          <p:cNvPr id="3" name="Content Placeholder 2"/>
          <p:cNvSpPr>
            <a:spLocks noGrp="1"/>
          </p:cNvSpPr>
          <p:nvPr>
            <p:ph idx="1"/>
          </p:nvPr>
        </p:nvSpPr>
        <p:spPr>
          <a:xfrm>
            <a:off x="457200" y="1600200"/>
            <a:ext cx="8229600" cy="5181600"/>
          </a:xfrm>
        </p:spPr>
        <p:txBody>
          <a:bodyPr/>
          <a:lstStyle/>
          <a:p>
            <a:r>
              <a:rPr lang="en-US" dirty="0"/>
              <a:t>Applying backward substitution:</a:t>
            </a:r>
          </a:p>
          <a:p>
            <a:endParaRPr lang="en-US" dirty="0"/>
          </a:p>
          <a:p>
            <a:endParaRPr lang="en-US" dirty="0"/>
          </a:p>
          <a:p>
            <a:endParaRPr lang="en-US" dirty="0"/>
          </a:p>
          <a:p>
            <a:pPr marL="0" indent="0">
              <a:buNone/>
            </a:pPr>
            <a:endParaRPr lang="en-US" dirty="0"/>
          </a:p>
          <a:p>
            <a:pPr lvl="1"/>
            <a:r>
              <a:rPr lang="en-US" dirty="0"/>
              <a:t>First, </a:t>
            </a:r>
          </a:p>
          <a:p>
            <a:pPr lvl="1"/>
            <a:endParaRPr lang="en-US" dirty="0"/>
          </a:p>
          <a:p>
            <a:pPr lvl="1"/>
            <a:r>
              <a:rPr lang="en-US" dirty="0"/>
              <a:t>Next,                             , so                           , and hence </a:t>
            </a:r>
          </a:p>
          <a:p>
            <a:pPr lvl="1"/>
            <a:r>
              <a:rPr lang="en-US" dirty="0"/>
              <a:t>Finally,                                                , so                             ,</a:t>
            </a:r>
            <a:br>
              <a:rPr lang="en-US" dirty="0"/>
            </a:br>
            <a:br>
              <a:rPr lang="en-US" sz="3600" dirty="0"/>
            </a:br>
            <a:r>
              <a:rPr lang="en-US" dirty="0"/>
              <a:t>      hence                             so                     and not  </a:t>
            </a:r>
          </a:p>
          <a:p>
            <a:pPr lvl="1"/>
            <a:endParaRPr lang="en-US" dirty="0"/>
          </a:p>
        </p:txBody>
      </p:sp>
      <p:sp>
        <p:nvSpPr>
          <p:cNvPr id="4" name="Footer Placeholder 3"/>
          <p:cNvSpPr>
            <a:spLocks noGrp="1"/>
          </p:cNvSpPr>
          <p:nvPr>
            <p:ph type="ftr" sz="quarter" idx="11"/>
          </p:nvPr>
        </p:nvSpPr>
        <p:spPr/>
        <p:txBody>
          <a:bodyPr/>
          <a:lstStyle/>
          <a:p>
            <a:r>
              <a:rPr lang="en-US"/>
              <a:t>Linear algebra</a:t>
            </a:r>
            <a:endParaRPr lang="en-CA" dirty="0"/>
          </a:p>
        </p:txBody>
      </p:sp>
      <p:sp>
        <p:nvSpPr>
          <p:cNvPr id="5" name="Slide Number Placeholder 4"/>
          <p:cNvSpPr>
            <a:spLocks noGrp="1"/>
          </p:cNvSpPr>
          <p:nvPr>
            <p:ph type="sldNum" sz="quarter" idx="12"/>
          </p:nvPr>
        </p:nvSpPr>
        <p:spPr/>
        <p:txBody>
          <a:bodyPr/>
          <a:lstStyle/>
          <a:p>
            <a:fld id="{42EF6DC8-DA9C-4533-8A40-BB00A2545AF8}" type="slidenum">
              <a:rPr lang="en-CA" smtClean="0"/>
              <a:pPr/>
              <a:t>13</a:t>
            </a:fld>
            <a:endParaRPr lang="en-CA"/>
          </a:p>
        </p:txBody>
      </p:sp>
      <p:graphicFrame>
        <p:nvGraphicFramePr>
          <p:cNvPr id="9" name="Object 8">
            <a:extLst>
              <a:ext uri="{FF2B5EF4-FFF2-40B4-BE49-F238E27FC236}">
                <a16:creationId xmlns:a16="http://schemas.microsoft.com/office/drawing/2014/main" id="{F2F7D44E-1878-4804-92AC-C8452AC0D757}"/>
              </a:ext>
            </a:extLst>
          </p:cNvPr>
          <p:cNvGraphicFramePr>
            <a:graphicFrameLocks noChangeAspect="1"/>
          </p:cNvGraphicFramePr>
          <p:nvPr/>
        </p:nvGraphicFramePr>
        <p:xfrm>
          <a:off x="1688552" y="2059619"/>
          <a:ext cx="5270500" cy="1336675"/>
        </p:xfrm>
        <a:graphic>
          <a:graphicData uri="http://schemas.openxmlformats.org/presentationml/2006/ole">
            <mc:AlternateContent xmlns:mc="http://schemas.openxmlformats.org/markup-compatibility/2006">
              <mc:Choice xmlns:v="urn:schemas-microsoft-com:vml" Requires="v">
                <p:oleObj name="Equation" r:id="rId2" imgW="2361960" imgH="596880" progId="Equation.DSMT4">
                  <p:embed/>
                </p:oleObj>
              </mc:Choice>
              <mc:Fallback>
                <p:oleObj name="Equation" r:id="rId2" imgW="2361960" imgH="596880" progId="Equation.DSMT4">
                  <p:embed/>
                  <p:pic>
                    <p:nvPicPr>
                      <p:cNvPr id="9" name="Object 8">
                        <a:extLst>
                          <a:ext uri="{FF2B5EF4-FFF2-40B4-BE49-F238E27FC236}">
                            <a16:creationId xmlns:a16="http://schemas.microsoft.com/office/drawing/2014/main" id="{F2F7D44E-1878-4804-92AC-C8452AC0D757}"/>
                          </a:ext>
                        </a:extLst>
                      </p:cNvPr>
                      <p:cNvPicPr/>
                      <p:nvPr/>
                    </p:nvPicPr>
                    <p:blipFill>
                      <a:blip r:embed="rId3"/>
                      <a:stretch>
                        <a:fillRect/>
                      </a:stretch>
                    </p:blipFill>
                    <p:spPr>
                      <a:xfrm>
                        <a:off x="1688552" y="2059619"/>
                        <a:ext cx="5270500" cy="1336675"/>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F2F7D44E-1878-4804-92AC-C8452AC0D757}"/>
              </a:ext>
            </a:extLst>
          </p:cNvPr>
          <p:cNvGraphicFramePr>
            <a:graphicFrameLocks noChangeAspect="1"/>
          </p:cNvGraphicFramePr>
          <p:nvPr/>
        </p:nvGraphicFramePr>
        <p:xfrm>
          <a:off x="1959060" y="3405449"/>
          <a:ext cx="1417638" cy="796925"/>
        </p:xfrm>
        <a:graphic>
          <a:graphicData uri="http://schemas.openxmlformats.org/presentationml/2006/ole">
            <mc:AlternateContent xmlns:mc="http://schemas.openxmlformats.org/markup-compatibility/2006">
              <mc:Choice xmlns:v="urn:schemas-microsoft-com:vml" Requires="v">
                <p:oleObj name="Equation" r:id="rId4" imgW="634680" imgH="355320" progId="Equation.DSMT4">
                  <p:embed/>
                </p:oleObj>
              </mc:Choice>
              <mc:Fallback>
                <p:oleObj name="Equation" r:id="rId4" imgW="634680" imgH="355320" progId="Equation.DSMT4">
                  <p:embed/>
                  <p:pic>
                    <p:nvPicPr>
                      <p:cNvPr id="10" name="Object 9">
                        <a:extLst>
                          <a:ext uri="{FF2B5EF4-FFF2-40B4-BE49-F238E27FC236}">
                            <a16:creationId xmlns:a16="http://schemas.microsoft.com/office/drawing/2014/main" id="{F2F7D44E-1878-4804-92AC-C8452AC0D757}"/>
                          </a:ext>
                        </a:extLst>
                      </p:cNvPr>
                      <p:cNvPicPr/>
                      <p:nvPr/>
                    </p:nvPicPr>
                    <p:blipFill>
                      <a:blip r:embed="rId5"/>
                      <a:stretch>
                        <a:fillRect/>
                      </a:stretch>
                    </p:blipFill>
                    <p:spPr>
                      <a:xfrm>
                        <a:off x="1959060" y="3405449"/>
                        <a:ext cx="1417638" cy="79692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F2F7D44E-1878-4804-92AC-C8452AC0D757}"/>
              </a:ext>
            </a:extLst>
          </p:cNvPr>
          <p:cNvGraphicFramePr>
            <a:graphicFrameLocks noChangeAspect="1"/>
          </p:cNvGraphicFramePr>
          <p:nvPr/>
        </p:nvGraphicFramePr>
        <p:xfrm>
          <a:off x="1943778" y="4369499"/>
          <a:ext cx="1701800" cy="455612"/>
        </p:xfrm>
        <a:graphic>
          <a:graphicData uri="http://schemas.openxmlformats.org/presentationml/2006/ole">
            <mc:AlternateContent xmlns:mc="http://schemas.openxmlformats.org/markup-compatibility/2006">
              <mc:Choice xmlns:v="urn:schemas-microsoft-com:vml" Requires="v">
                <p:oleObj name="Equation" r:id="rId6" imgW="761760" imgH="203040" progId="Equation.DSMT4">
                  <p:embed/>
                </p:oleObj>
              </mc:Choice>
              <mc:Fallback>
                <p:oleObj name="Equation" r:id="rId6" imgW="761760" imgH="203040" progId="Equation.DSMT4">
                  <p:embed/>
                  <p:pic>
                    <p:nvPicPr>
                      <p:cNvPr id="11" name="Object 10">
                        <a:extLst>
                          <a:ext uri="{FF2B5EF4-FFF2-40B4-BE49-F238E27FC236}">
                            <a16:creationId xmlns:a16="http://schemas.microsoft.com/office/drawing/2014/main" id="{F2F7D44E-1878-4804-92AC-C8452AC0D757}"/>
                          </a:ext>
                        </a:extLst>
                      </p:cNvPr>
                      <p:cNvPicPr/>
                      <p:nvPr/>
                    </p:nvPicPr>
                    <p:blipFill>
                      <a:blip r:embed="rId7"/>
                      <a:stretch>
                        <a:fillRect/>
                      </a:stretch>
                    </p:blipFill>
                    <p:spPr>
                      <a:xfrm>
                        <a:off x="1943778" y="4369499"/>
                        <a:ext cx="1701800" cy="455612"/>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F2F7D44E-1878-4804-92AC-C8452AC0D757}"/>
              </a:ext>
            </a:extLst>
          </p:cNvPr>
          <p:cNvGraphicFramePr>
            <a:graphicFrameLocks noChangeAspect="1"/>
          </p:cNvGraphicFramePr>
          <p:nvPr/>
        </p:nvGraphicFramePr>
        <p:xfrm>
          <a:off x="4005349" y="4361186"/>
          <a:ext cx="1531938" cy="455613"/>
        </p:xfrm>
        <a:graphic>
          <a:graphicData uri="http://schemas.openxmlformats.org/presentationml/2006/ole">
            <mc:AlternateContent xmlns:mc="http://schemas.openxmlformats.org/markup-compatibility/2006">
              <mc:Choice xmlns:v="urn:schemas-microsoft-com:vml" Requires="v">
                <p:oleObj name="Equation" r:id="rId8" imgW="685800" imgH="203040" progId="Equation.DSMT4">
                  <p:embed/>
                </p:oleObj>
              </mc:Choice>
              <mc:Fallback>
                <p:oleObj name="Equation" r:id="rId8" imgW="685800" imgH="203040" progId="Equation.DSMT4">
                  <p:embed/>
                  <p:pic>
                    <p:nvPicPr>
                      <p:cNvPr id="12" name="Object 11">
                        <a:extLst>
                          <a:ext uri="{FF2B5EF4-FFF2-40B4-BE49-F238E27FC236}">
                            <a16:creationId xmlns:a16="http://schemas.microsoft.com/office/drawing/2014/main" id="{F2F7D44E-1878-4804-92AC-C8452AC0D757}"/>
                          </a:ext>
                        </a:extLst>
                      </p:cNvPr>
                      <p:cNvPicPr/>
                      <p:nvPr/>
                    </p:nvPicPr>
                    <p:blipFill>
                      <a:blip r:embed="rId9"/>
                      <a:stretch>
                        <a:fillRect/>
                      </a:stretch>
                    </p:blipFill>
                    <p:spPr>
                      <a:xfrm>
                        <a:off x="4005349" y="4361186"/>
                        <a:ext cx="1531938" cy="455613"/>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F2F7D44E-1878-4804-92AC-C8452AC0D757}"/>
              </a:ext>
            </a:extLst>
          </p:cNvPr>
          <p:cNvGraphicFramePr>
            <a:graphicFrameLocks noChangeAspect="1"/>
          </p:cNvGraphicFramePr>
          <p:nvPr/>
        </p:nvGraphicFramePr>
        <p:xfrm>
          <a:off x="6841331" y="4389761"/>
          <a:ext cx="795338" cy="427037"/>
        </p:xfrm>
        <a:graphic>
          <a:graphicData uri="http://schemas.openxmlformats.org/presentationml/2006/ole">
            <mc:AlternateContent xmlns:mc="http://schemas.openxmlformats.org/markup-compatibility/2006">
              <mc:Choice xmlns:v="urn:schemas-microsoft-com:vml" Requires="v">
                <p:oleObj name="Equation" r:id="rId10" imgW="355320" imgH="190440" progId="Equation.DSMT4">
                  <p:embed/>
                </p:oleObj>
              </mc:Choice>
              <mc:Fallback>
                <p:oleObj name="Equation" r:id="rId10" imgW="355320" imgH="190440" progId="Equation.DSMT4">
                  <p:embed/>
                  <p:pic>
                    <p:nvPicPr>
                      <p:cNvPr id="13" name="Object 12">
                        <a:extLst>
                          <a:ext uri="{FF2B5EF4-FFF2-40B4-BE49-F238E27FC236}">
                            <a16:creationId xmlns:a16="http://schemas.microsoft.com/office/drawing/2014/main" id="{F2F7D44E-1878-4804-92AC-C8452AC0D757}"/>
                          </a:ext>
                        </a:extLst>
                      </p:cNvPr>
                      <p:cNvPicPr/>
                      <p:nvPr/>
                    </p:nvPicPr>
                    <p:blipFill>
                      <a:blip r:embed="rId11"/>
                      <a:stretch>
                        <a:fillRect/>
                      </a:stretch>
                    </p:blipFill>
                    <p:spPr>
                      <a:xfrm>
                        <a:off x="6841331" y="4389761"/>
                        <a:ext cx="795338" cy="427037"/>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F2F7D44E-1878-4804-92AC-C8452AC0D757}"/>
              </a:ext>
            </a:extLst>
          </p:cNvPr>
          <p:cNvGraphicFramePr>
            <a:graphicFrameLocks noChangeAspect="1"/>
          </p:cNvGraphicFramePr>
          <p:nvPr/>
        </p:nvGraphicFramePr>
        <p:xfrm>
          <a:off x="2117898" y="4785841"/>
          <a:ext cx="2840037" cy="427038"/>
        </p:xfrm>
        <a:graphic>
          <a:graphicData uri="http://schemas.openxmlformats.org/presentationml/2006/ole">
            <mc:AlternateContent xmlns:mc="http://schemas.openxmlformats.org/markup-compatibility/2006">
              <mc:Choice xmlns:v="urn:schemas-microsoft-com:vml" Requires="v">
                <p:oleObj name="Equation" r:id="rId12" imgW="1269720" imgH="190440" progId="Equation.DSMT4">
                  <p:embed/>
                </p:oleObj>
              </mc:Choice>
              <mc:Fallback>
                <p:oleObj name="Equation" r:id="rId12" imgW="1269720" imgH="190440" progId="Equation.DSMT4">
                  <p:embed/>
                  <p:pic>
                    <p:nvPicPr>
                      <p:cNvPr id="14" name="Object 13">
                        <a:extLst>
                          <a:ext uri="{FF2B5EF4-FFF2-40B4-BE49-F238E27FC236}">
                            <a16:creationId xmlns:a16="http://schemas.microsoft.com/office/drawing/2014/main" id="{F2F7D44E-1878-4804-92AC-C8452AC0D757}"/>
                          </a:ext>
                        </a:extLst>
                      </p:cNvPr>
                      <p:cNvPicPr/>
                      <p:nvPr/>
                    </p:nvPicPr>
                    <p:blipFill>
                      <a:blip r:embed="rId13"/>
                      <a:stretch>
                        <a:fillRect/>
                      </a:stretch>
                    </p:blipFill>
                    <p:spPr>
                      <a:xfrm>
                        <a:off x="2117898" y="4785841"/>
                        <a:ext cx="2840037" cy="427038"/>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F2F7D44E-1878-4804-92AC-C8452AC0D757}"/>
              </a:ext>
            </a:extLst>
          </p:cNvPr>
          <p:cNvGraphicFramePr>
            <a:graphicFrameLocks noChangeAspect="1"/>
          </p:cNvGraphicFramePr>
          <p:nvPr/>
        </p:nvGraphicFramePr>
        <p:xfrm>
          <a:off x="5284682" y="4785841"/>
          <a:ext cx="1704975" cy="427037"/>
        </p:xfrm>
        <a:graphic>
          <a:graphicData uri="http://schemas.openxmlformats.org/presentationml/2006/ole">
            <mc:AlternateContent xmlns:mc="http://schemas.openxmlformats.org/markup-compatibility/2006">
              <mc:Choice xmlns:v="urn:schemas-microsoft-com:vml" Requires="v">
                <p:oleObj name="Equation" r:id="rId14" imgW="761760" imgH="190440" progId="Equation.DSMT4">
                  <p:embed/>
                </p:oleObj>
              </mc:Choice>
              <mc:Fallback>
                <p:oleObj name="Equation" r:id="rId14" imgW="761760" imgH="190440" progId="Equation.DSMT4">
                  <p:embed/>
                  <p:pic>
                    <p:nvPicPr>
                      <p:cNvPr id="15" name="Object 14">
                        <a:extLst>
                          <a:ext uri="{FF2B5EF4-FFF2-40B4-BE49-F238E27FC236}">
                            <a16:creationId xmlns:a16="http://schemas.microsoft.com/office/drawing/2014/main" id="{F2F7D44E-1878-4804-92AC-C8452AC0D757}"/>
                          </a:ext>
                        </a:extLst>
                      </p:cNvPr>
                      <p:cNvPicPr/>
                      <p:nvPr/>
                    </p:nvPicPr>
                    <p:blipFill>
                      <a:blip r:embed="rId15"/>
                      <a:stretch>
                        <a:fillRect/>
                      </a:stretch>
                    </p:blipFill>
                    <p:spPr>
                      <a:xfrm>
                        <a:off x="5284682" y="4785841"/>
                        <a:ext cx="1704975" cy="427037"/>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F2F7D44E-1878-4804-92AC-C8452AC0D757}"/>
              </a:ext>
            </a:extLst>
          </p:cNvPr>
          <p:cNvGraphicFramePr>
            <a:graphicFrameLocks noChangeAspect="1"/>
          </p:cNvGraphicFramePr>
          <p:nvPr/>
        </p:nvGraphicFramePr>
        <p:xfrm>
          <a:off x="2342604" y="5462736"/>
          <a:ext cx="1619250" cy="796925"/>
        </p:xfrm>
        <a:graphic>
          <a:graphicData uri="http://schemas.openxmlformats.org/presentationml/2006/ole">
            <mc:AlternateContent xmlns:mc="http://schemas.openxmlformats.org/markup-compatibility/2006">
              <mc:Choice xmlns:v="urn:schemas-microsoft-com:vml" Requires="v">
                <p:oleObj name="Equation" r:id="rId16" imgW="723600" imgH="355320" progId="Equation.DSMT4">
                  <p:embed/>
                </p:oleObj>
              </mc:Choice>
              <mc:Fallback>
                <p:oleObj name="Equation" r:id="rId16" imgW="723600" imgH="355320" progId="Equation.DSMT4">
                  <p:embed/>
                  <p:pic>
                    <p:nvPicPr>
                      <p:cNvPr id="16" name="Object 15">
                        <a:extLst>
                          <a:ext uri="{FF2B5EF4-FFF2-40B4-BE49-F238E27FC236}">
                            <a16:creationId xmlns:a16="http://schemas.microsoft.com/office/drawing/2014/main" id="{F2F7D44E-1878-4804-92AC-C8452AC0D757}"/>
                          </a:ext>
                        </a:extLst>
                      </p:cNvPr>
                      <p:cNvPicPr/>
                      <p:nvPr/>
                    </p:nvPicPr>
                    <p:blipFill>
                      <a:blip r:embed="rId17"/>
                      <a:stretch>
                        <a:fillRect/>
                      </a:stretch>
                    </p:blipFill>
                    <p:spPr>
                      <a:xfrm>
                        <a:off x="2342604" y="5462736"/>
                        <a:ext cx="1619250" cy="796925"/>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F2F7D44E-1878-4804-92AC-C8452AC0D757}"/>
              </a:ext>
            </a:extLst>
          </p:cNvPr>
          <p:cNvGraphicFramePr>
            <a:graphicFrameLocks noChangeAspect="1"/>
          </p:cNvGraphicFramePr>
          <p:nvPr/>
        </p:nvGraphicFramePr>
        <p:xfrm>
          <a:off x="4336355" y="5137642"/>
          <a:ext cx="1162050" cy="1450975"/>
        </p:xfrm>
        <a:graphic>
          <a:graphicData uri="http://schemas.openxmlformats.org/presentationml/2006/ole">
            <mc:AlternateContent xmlns:mc="http://schemas.openxmlformats.org/markup-compatibility/2006">
              <mc:Choice xmlns:v="urn:schemas-microsoft-com:vml" Requires="v">
                <p:oleObj name="Equation" r:id="rId18" imgW="520560" imgH="647640" progId="Equation.DSMT4">
                  <p:embed/>
                </p:oleObj>
              </mc:Choice>
              <mc:Fallback>
                <p:oleObj name="Equation" r:id="rId18" imgW="520560" imgH="647640" progId="Equation.DSMT4">
                  <p:embed/>
                  <p:pic>
                    <p:nvPicPr>
                      <p:cNvPr id="17" name="Object 16">
                        <a:extLst>
                          <a:ext uri="{FF2B5EF4-FFF2-40B4-BE49-F238E27FC236}">
                            <a16:creationId xmlns:a16="http://schemas.microsoft.com/office/drawing/2014/main" id="{F2F7D44E-1878-4804-92AC-C8452AC0D757}"/>
                          </a:ext>
                        </a:extLst>
                      </p:cNvPr>
                      <p:cNvPicPr/>
                      <p:nvPr/>
                    </p:nvPicPr>
                    <p:blipFill>
                      <a:blip r:embed="rId19"/>
                      <a:stretch>
                        <a:fillRect/>
                      </a:stretch>
                    </p:blipFill>
                    <p:spPr>
                      <a:xfrm>
                        <a:off x="4336355" y="5137642"/>
                        <a:ext cx="1162050" cy="1450975"/>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F2F7D44E-1878-4804-92AC-C8452AC0D757}"/>
              </a:ext>
            </a:extLst>
          </p:cNvPr>
          <p:cNvGraphicFramePr>
            <a:graphicFrameLocks noChangeAspect="1"/>
          </p:cNvGraphicFramePr>
          <p:nvPr/>
        </p:nvGraphicFramePr>
        <p:xfrm>
          <a:off x="6451934" y="5185329"/>
          <a:ext cx="1019175" cy="1336675"/>
        </p:xfrm>
        <a:graphic>
          <a:graphicData uri="http://schemas.openxmlformats.org/presentationml/2006/ole">
            <mc:AlternateContent xmlns:mc="http://schemas.openxmlformats.org/markup-compatibility/2006">
              <mc:Choice xmlns:v="urn:schemas-microsoft-com:vml" Requires="v">
                <p:oleObj name="Equation" r:id="rId20" imgW="457200" imgH="596880" progId="Equation.DSMT4">
                  <p:embed/>
                </p:oleObj>
              </mc:Choice>
              <mc:Fallback>
                <p:oleObj name="Equation" r:id="rId20" imgW="457200" imgH="596880" progId="Equation.DSMT4">
                  <p:embed/>
                  <p:pic>
                    <p:nvPicPr>
                      <p:cNvPr id="18" name="Object 17">
                        <a:extLst>
                          <a:ext uri="{FF2B5EF4-FFF2-40B4-BE49-F238E27FC236}">
                            <a16:creationId xmlns:a16="http://schemas.microsoft.com/office/drawing/2014/main" id="{F2F7D44E-1878-4804-92AC-C8452AC0D757}"/>
                          </a:ext>
                        </a:extLst>
                      </p:cNvPr>
                      <p:cNvPicPr/>
                      <p:nvPr/>
                    </p:nvPicPr>
                    <p:blipFill>
                      <a:blip r:embed="rId21"/>
                      <a:stretch>
                        <a:fillRect/>
                      </a:stretch>
                    </p:blipFill>
                    <p:spPr>
                      <a:xfrm>
                        <a:off x="6451934" y="5185329"/>
                        <a:ext cx="1019175" cy="1336675"/>
                      </a:xfrm>
                      <a:prstGeom prst="rect">
                        <a:avLst/>
                      </a:prstGeom>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Partial pivoting</a:t>
            </a:r>
            <a:endParaRPr lang="en-CA" dirty="0"/>
          </a:p>
        </p:txBody>
      </p:sp>
      <p:sp>
        <p:nvSpPr>
          <p:cNvPr id="3" name="Content Placeholder 2"/>
          <p:cNvSpPr>
            <a:spLocks noGrp="1"/>
          </p:cNvSpPr>
          <p:nvPr>
            <p:ph idx="1"/>
          </p:nvPr>
        </p:nvSpPr>
        <p:spPr>
          <a:xfrm>
            <a:off x="457200" y="1600200"/>
            <a:ext cx="8229600" cy="4983162"/>
          </a:xfrm>
        </p:spPr>
        <p:txBody>
          <a:bodyPr/>
          <a:lstStyle/>
          <a:p>
            <a:r>
              <a:rPr lang="en-US" dirty="0"/>
              <a:t>Note that </a:t>
            </a:r>
          </a:p>
          <a:p>
            <a:endParaRPr lang="en-US" dirty="0"/>
          </a:p>
          <a:p>
            <a:endParaRPr lang="en-US" dirty="0"/>
          </a:p>
          <a:p>
            <a:endParaRPr lang="en-US" dirty="0"/>
          </a:p>
          <a:p>
            <a:pPr marL="0" indent="0">
              <a:buNone/>
            </a:pPr>
            <a:r>
              <a:rPr lang="en-US" dirty="0"/>
              <a:t>     while</a:t>
            </a:r>
          </a:p>
          <a:p>
            <a:pPr marL="0" indent="0">
              <a:buNone/>
            </a:pPr>
            <a:endParaRPr lang="en-US" dirty="0"/>
          </a:p>
          <a:p>
            <a:pPr marL="0" indent="0">
              <a:buNone/>
            </a:pPr>
            <a:endParaRPr lang="en-US" dirty="0"/>
          </a:p>
          <a:p>
            <a:pPr lvl="1"/>
            <a:r>
              <a:rPr lang="en-US" dirty="0"/>
              <a:t>Humorously, if you use </a:t>
            </a:r>
            <a:r>
              <a:rPr lang="en-US" dirty="0">
                <a:latin typeface="Consolas" panose="020B0609020204030204" pitchFamily="49" charset="0"/>
              </a:rPr>
              <a:t>long double</a:t>
            </a:r>
            <a:r>
              <a:rPr lang="en-US" dirty="0"/>
              <a:t>, this example still fails</a:t>
            </a:r>
          </a:p>
        </p:txBody>
      </p:sp>
      <p:sp>
        <p:nvSpPr>
          <p:cNvPr id="4" name="Footer Placeholder 3"/>
          <p:cNvSpPr>
            <a:spLocks noGrp="1"/>
          </p:cNvSpPr>
          <p:nvPr>
            <p:ph type="ftr" sz="quarter" idx="11"/>
          </p:nvPr>
        </p:nvSpPr>
        <p:spPr/>
        <p:txBody>
          <a:bodyPr/>
          <a:lstStyle/>
          <a:p>
            <a:r>
              <a:rPr lang="en-US"/>
              <a:t>Linear algebra</a:t>
            </a:r>
            <a:endParaRPr lang="en-CA" dirty="0"/>
          </a:p>
        </p:txBody>
      </p:sp>
      <p:sp>
        <p:nvSpPr>
          <p:cNvPr id="5" name="Slide Number Placeholder 4"/>
          <p:cNvSpPr>
            <a:spLocks noGrp="1"/>
          </p:cNvSpPr>
          <p:nvPr>
            <p:ph type="sldNum" sz="quarter" idx="12"/>
          </p:nvPr>
        </p:nvSpPr>
        <p:spPr/>
        <p:txBody>
          <a:bodyPr/>
          <a:lstStyle/>
          <a:p>
            <a:fld id="{42EF6DC8-DA9C-4533-8A40-BB00A2545AF8}" type="slidenum">
              <a:rPr lang="en-CA" smtClean="0"/>
              <a:pPr/>
              <a:t>14</a:t>
            </a:fld>
            <a:endParaRPr lang="en-CA"/>
          </a:p>
        </p:txBody>
      </p:sp>
      <p:graphicFrame>
        <p:nvGraphicFramePr>
          <p:cNvPr id="9" name="Object 8">
            <a:extLst>
              <a:ext uri="{FF2B5EF4-FFF2-40B4-BE49-F238E27FC236}">
                <a16:creationId xmlns:a16="http://schemas.microsoft.com/office/drawing/2014/main" id="{F2F7D44E-1878-4804-92AC-C8452AC0D757}"/>
              </a:ext>
            </a:extLst>
          </p:cNvPr>
          <p:cNvGraphicFramePr>
            <a:graphicFrameLocks noChangeAspect="1"/>
          </p:cNvGraphicFramePr>
          <p:nvPr/>
        </p:nvGraphicFramePr>
        <p:xfrm>
          <a:off x="2136285" y="1202775"/>
          <a:ext cx="3230562" cy="1336675"/>
        </p:xfrm>
        <a:graphic>
          <a:graphicData uri="http://schemas.openxmlformats.org/presentationml/2006/ole">
            <mc:AlternateContent xmlns:mc="http://schemas.openxmlformats.org/markup-compatibility/2006">
              <mc:Choice xmlns:v="urn:schemas-microsoft-com:vml" Requires="v">
                <p:oleObj name="Equation" r:id="rId2" imgW="1447560" imgH="596880" progId="Equation.DSMT4">
                  <p:embed/>
                </p:oleObj>
              </mc:Choice>
              <mc:Fallback>
                <p:oleObj name="Equation" r:id="rId2" imgW="1447560" imgH="596880" progId="Equation.DSMT4">
                  <p:embed/>
                  <p:pic>
                    <p:nvPicPr>
                      <p:cNvPr id="9" name="Object 8">
                        <a:extLst>
                          <a:ext uri="{FF2B5EF4-FFF2-40B4-BE49-F238E27FC236}">
                            <a16:creationId xmlns:a16="http://schemas.microsoft.com/office/drawing/2014/main" id="{F2F7D44E-1878-4804-92AC-C8452AC0D757}"/>
                          </a:ext>
                        </a:extLst>
                      </p:cNvPr>
                      <p:cNvPicPr/>
                      <p:nvPr/>
                    </p:nvPicPr>
                    <p:blipFill>
                      <a:blip r:embed="rId3"/>
                      <a:stretch>
                        <a:fillRect/>
                      </a:stretch>
                    </p:blipFill>
                    <p:spPr>
                      <a:xfrm>
                        <a:off x="2136285" y="1202775"/>
                        <a:ext cx="3230562" cy="1336675"/>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F2F7D44E-1878-4804-92AC-C8452AC0D757}"/>
              </a:ext>
            </a:extLst>
          </p:cNvPr>
          <p:cNvGraphicFramePr>
            <a:graphicFrameLocks noChangeAspect="1"/>
          </p:cNvGraphicFramePr>
          <p:nvPr/>
        </p:nvGraphicFramePr>
        <p:xfrm>
          <a:off x="1629237" y="2722012"/>
          <a:ext cx="3371850" cy="1449387"/>
        </p:xfrm>
        <a:graphic>
          <a:graphicData uri="http://schemas.openxmlformats.org/presentationml/2006/ole">
            <mc:AlternateContent xmlns:mc="http://schemas.openxmlformats.org/markup-compatibility/2006">
              <mc:Choice xmlns:v="urn:schemas-microsoft-com:vml" Requires="v">
                <p:oleObj name="Equation" r:id="rId4" imgW="1511280" imgH="647640" progId="Equation.DSMT4">
                  <p:embed/>
                </p:oleObj>
              </mc:Choice>
              <mc:Fallback>
                <p:oleObj name="Equation" r:id="rId4" imgW="1511280" imgH="647640" progId="Equation.DSMT4">
                  <p:embed/>
                  <p:pic>
                    <p:nvPicPr>
                      <p:cNvPr id="19" name="Object 18">
                        <a:extLst>
                          <a:ext uri="{FF2B5EF4-FFF2-40B4-BE49-F238E27FC236}">
                            <a16:creationId xmlns:a16="http://schemas.microsoft.com/office/drawing/2014/main" id="{F2F7D44E-1878-4804-92AC-C8452AC0D757}"/>
                          </a:ext>
                        </a:extLst>
                      </p:cNvPr>
                      <p:cNvPicPr/>
                      <p:nvPr/>
                    </p:nvPicPr>
                    <p:blipFill>
                      <a:blip r:embed="rId5"/>
                      <a:stretch>
                        <a:fillRect/>
                      </a:stretch>
                    </p:blipFill>
                    <p:spPr>
                      <a:xfrm>
                        <a:off x="1629237" y="2722012"/>
                        <a:ext cx="3371850" cy="1449387"/>
                      </a:xfrm>
                      <a:prstGeom prst="rect">
                        <a:avLst/>
                      </a:prstGeom>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Partial pivoting</a:t>
            </a:r>
            <a:endParaRPr lang="en-CA" dirty="0"/>
          </a:p>
        </p:txBody>
      </p:sp>
      <p:sp>
        <p:nvSpPr>
          <p:cNvPr id="3" name="Content Placeholder 2"/>
          <p:cNvSpPr>
            <a:spLocks noGrp="1"/>
          </p:cNvSpPr>
          <p:nvPr>
            <p:ph idx="1"/>
          </p:nvPr>
        </p:nvSpPr>
        <p:spPr>
          <a:xfrm>
            <a:off x="457200" y="1600200"/>
            <a:ext cx="8229600" cy="5181600"/>
          </a:xfrm>
        </p:spPr>
        <p:txBody>
          <a:bodyPr/>
          <a:lstStyle/>
          <a:p>
            <a:r>
              <a:rPr lang="en-US" dirty="0"/>
              <a:t>Notice that  that swapping Rows </a:t>
            </a:r>
            <a:r>
              <a:rPr lang="en-US" dirty="0">
                <a:latin typeface="Times New Roman" panose="02020603050405020304" pitchFamily="18" charset="0"/>
              </a:rPr>
              <a:t>2</a:t>
            </a:r>
            <a:r>
              <a:rPr lang="en-US" dirty="0"/>
              <a:t> and </a:t>
            </a:r>
            <a:r>
              <a:rPr lang="en-US" dirty="0">
                <a:latin typeface="Times New Roman" panose="02020603050405020304" pitchFamily="18" charset="0"/>
              </a:rPr>
              <a:t>3</a:t>
            </a:r>
            <a:r>
              <a:rPr lang="en-US" dirty="0"/>
              <a:t> first yields</a:t>
            </a:r>
          </a:p>
          <a:p>
            <a:endParaRPr lang="en-US" dirty="0"/>
          </a:p>
          <a:p>
            <a:endParaRPr lang="en-US" dirty="0"/>
          </a:p>
          <a:p>
            <a:endParaRPr lang="en-US" dirty="0"/>
          </a:p>
          <a:p>
            <a:endParaRPr lang="en-US" dirty="0"/>
          </a:p>
          <a:p>
            <a:r>
              <a:rPr lang="en-US" dirty="0"/>
              <a:t>Next adding </a:t>
            </a:r>
            <a:r>
              <a:rPr lang="en-US" dirty="0">
                <a:latin typeface="Times New Roman" panose="02020603050405020304" pitchFamily="18" charset="0"/>
              </a:rPr>
              <a:t>–2</a:t>
            </a:r>
            <a:r>
              <a:rPr lang="en-US" baseline="30000" dirty="0">
                <a:latin typeface="Times New Roman" panose="02020603050405020304" pitchFamily="18" charset="0"/>
              </a:rPr>
              <a:t>–56</a:t>
            </a:r>
            <a:r>
              <a:rPr lang="en-US" dirty="0"/>
              <a:t> times Row </a:t>
            </a:r>
            <a:r>
              <a:rPr lang="en-US" dirty="0">
                <a:latin typeface="Times New Roman" panose="02020603050405020304" pitchFamily="18" charset="0"/>
              </a:rPr>
              <a:t>2</a:t>
            </a:r>
            <a:r>
              <a:rPr lang="en-US" dirty="0"/>
              <a:t> onto Row </a:t>
            </a:r>
            <a:r>
              <a:rPr lang="en-US" dirty="0">
                <a:latin typeface="Times New Roman" panose="02020603050405020304" pitchFamily="18" charset="0"/>
              </a:rPr>
              <a:t>3</a:t>
            </a:r>
            <a:r>
              <a:rPr lang="en-US" dirty="0"/>
              <a:t> makes no change</a:t>
            </a:r>
          </a:p>
          <a:p>
            <a:endParaRPr lang="en-US" dirty="0"/>
          </a:p>
          <a:p>
            <a:endParaRPr lang="en-US" dirty="0"/>
          </a:p>
          <a:p>
            <a:endParaRPr lang="en-US" dirty="0"/>
          </a:p>
          <a:p>
            <a:endParaRPr lang="en-US" dirty="0"/>
          </a:p>
          <a:p>
            <a:r>
              <a:rPr lang="en-US" dirty="0"/>
              <a:t>Thus, backward substitution yields the solution </a:t>
            </a:r>
          </a:p>
        </p:txBody>
      </p:sp>
      <p:sp>
        <p:nvSpPr>
          <p:cNvPr id="4" name="Footer Placeholder 3"/>
          <p:cNvSpPr>
            <a:spLocks noGrp="1"/>
          </p:cNvSpPr>
          <p:nvPr>
            <p:ph type="ftr" sz="quarter" idx="11"/>
          </p:nvPr>
        </p:nvSpPr>
        <p:spPr/>
        <p:txBody>
          <a:bodyPr/>
          <a:lstStyle/>
          <a:p>
            <a:r>
              <a:rPr lang="en-US"/>
              <a:t>Linear algebra</a:t>
            </a:r>
            <a:endParaRPr lang="en-CA" dirty="0"/>
          </a:p>
        </p:txBody>
      </p:sp>
      <p:sp>
        <p:nvSpPr>
          <p:cNvPr id="5" name="Slide Number Placeholder 4"/>
          <p:cNvSpPr>
            <a:spLocks noGrp="1"/>
          </p:cNvSpPr>
          <p:nvPr>
            <p:ph type="sldNum" sz="quarter" idx="12"/>
          </p:nvPr>
        </p:nvSpPr>
        <p:spPr/>
        <p:txBody>
          <a:bodyPr/>
          <a:lstStyle/>
          <a:p>
            <a:fld id="{42EF6DC8-DA9C-4533-8A40-BB00A2545AF8}" type="slidenum">
              <a:rPr lang="en-CA" smtClean="0"/>
              <a:pPr/>
              <a:t>15</a:t>
            </a:fld>
            <a:endParaRPr lang="en-CA"/>
          </a:p>
        </p:txBody>
      </p:sp>
      <p:graphicFrame>
        <p:nvGraphicFramePr>
          <p:cNvPr id="20" name="Object 19">
            <a:extLst>
              <a:ext uri="{FF2B5EF4-FFF2-40B4-BE49-F238E27FC236}">
                <a16:creationId xmlns:a16="http://schemas.microsoft.com/office/drawing/2014/main" id="{F2F7D44E-1878-4804-92AC-C8452AC0D757}"/>
              </a:ext>
            </a:extLst>
          </p:cNvPr>
          <p:cNvGraphicFramePr>
            <a:graphicFrameLocks noChangeAspect="1"/>
          </p:cNvGraphicFramePr>
          <p:nvPr/>
        </p:nvGraphicFramePr>
        <p:xfrm>
          <a:off x="1952091" y="2151540"/>
          <a:ext cx="5186363" cy="1336675"/>
        </p:xfrm>
        <a:graphic>
          <a:graphicData uri="http://schemas.openxmlformats.org/presentationml/2006/ole">
            <mc:AlternateContent xmlns:mc="http://schemas.openxmlformats.org/markup-compatibility/2006">
              <mc:Choice xmlns:v="urn:schemas-microsoft-com:vml" Requires="v">
                <p:oleObj name="Equation" r:id="rId2" imgW="2323800" imgH="596880" progId="Equation.DSMT4">
                  <p:embed/>
                </p:oleObj>
              </mc:Choice>
              <mc:Fallback>
                <p:oleObj name="Equation" r:id="rId2" imgW="2323800" imgH="596880" progId="Equation.DSMT4">
                  <p:embed/>
                  <p:pic>
                    <p:nvPicPr>
                      <p:cNvPr id="20" name="Object 19">
                        <a:extLst>
                          <a:ext uri="{FF2B5EF4-FFF2-40B4-BE49-F238E27FC236}">
                            <a16:creationId xmlns:a16="http://schemas.microsoft.com/office/drawing/2014/main" id="{F2F7D44E-1878-4804-92AC-C8452AC0D757}"/>
                          </a:ext>
                        </a:extLst>
                      </p:cNvPr>
                      <p:cNvPicPr/>
                      <p:nvPr/>
                    </p:nvPicPr>
                    <p:blipFill>
                      <a:blip r:embed="rId3"/>
                      <a:stretch>
                        <a:fillRect/>
                      </a:stretch>
                    </p:blipFill>
                    <p:spPr>
                      <a:xfrm>
                        <a:off x="1952091" y="2151540"/>
                        <a:ext cx="5186363" cy="1336675"/>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F2F7D44E-1878-4804-92AC-C8452AC0D757}"/>
              </a:ext>
            </a:extLst>
          </p:cNvPr>
          <p:cNvGraphicFramePr>
            <a:graphicFrameLocks noChangeAspect="1"/>
          </p:cNvGraphicFramePr>
          <p:nvPr/>
        </p:nvGraphicFramePr>
        <p:xfrm>
          <a:off x="3236219" y="4105599"/>
          <a:ext cx="2636837" cy="1336675"/>
        </p:xfrm>
        <a:graphic>
          <a:graphicData uri="http://schemas.openxmlformats.org/presentationml/2006/ole">
            <mc:AlternateContent xmlns:mc="http://schemas.openxmlformats.org/markup-compatibility/2006">
              <mc:Choice xmlns:v="urn:schemas-microsoft-com:vml" Requires="v">
                <p:oleObj name="Equation" r:id="rId4" imgW="1180800" imgH="596880" progId="Equation.DSMT4">
                  <p:embed/>
                </p:oleObj>
              </mc:Choice>
              <mc:Fallback>
                <p:oleObj name="Equation" r:id="rId4" imgW="1180800" imgH="596880" progId="Equation.DSMT4">
                  <p:embed/>
                  <p:pic>
                    <p:nvPicPr>
                      <p:cNvPr id="10" name="Object 9">
                        <a:extLst>
                          <a:ext uri="{FF2B5EF4-FFF2-40B4-BE49-F238E27FC236}">
                            <a16:creationId xmlns:a16="http://schemas.microsoft.com/office/drawing/2014/main" id="{F2F7D44E-1878-4804-92AC-C8452AC0D757}"/>
                          </a:ext>
                        </a:extLst>
                      </p:cNvPr>
                      <p:cNvPicPr/>
                      <p:nvPr/>
                    </p:nvPicPr>
                    <p:blipFill>
                      <a:blip r:embed="rId5"/>
                      <a:stretch>
                        <a:fillRect/>
                      </a:stretch>
                    </p:blipFill>
                    <p:spPr>
                      <a:xfrm>
                        <a:off x="3236219" y="4105599"/>
                        <a:ext cx="2636837" cy="133667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F2F7D44E-1878-4804-92AC-C8452AC0D757}"/>
              </a:ext>
            </a:extLst>
          </p:cNvPr>
          <p:cNvGraphicFramePr>
            <a:graphicFrameLocks noChangeAspect="1"/>
          </p:cNvGraphicFramePr>
          <p:nvPr/>
        </p:nvGraphicFramePr>
        <p:xfrm>
          <a:off x="6628866" y="5202237"/>
          <a:ext cx="1019175" cy="1336675"/>
        </p:xfrm>
        <a:graphic>
          <a:graphicData uri="http://schemas.openxmlformats.org/presentationml/2006/ole">
            <mc:AlternateContent xmlns:mc="http://schemas.openxmlformats.org/markup-compatibility/2006">
              <mc:Choice xmlns:v="urn:schemas-microsoft-com:vml" Requires="v">
                <p:oleObj name="Equation" r:id="rId6" imgW="457200" imgH="596880" progId="Equation.DSMT4">
                  <p:embed/>
                </p:oleObj>
              </mc:Choice>
              <mc:Fallback>
                <p:oleObj name="Equation" r:id="rId6" imgW="457200" imgH="596880" progId="Equation.DSMT4">
                  <p:embed/>
                  <p:pic>
                    <p:nvPicPr>
                      <p:cNvPr id="11" name="Object 10">
                        <a:extLst>
                          <a:ext uri="{FF2B5EF4-FFF2-40B4-BE49-F238E27FC236}">
                            <a16:creationId xmlns:a16="http://schemas.microsoft.com/office/drawing/2014/main" id="{F2F7D44E-1878-4804-92AC-C8452AC0D757}"/>
                          </a:ext>
                        </a:extLst>
                      </p:cNvPr>
                      <p:cNvPicPr/>
                      <p:nvPr/>
                    </p:nvPicPr>
                    <p:blipFill>
                      <a:blip r:embed="rId7"/>
                      <a:stretch>
                        <a:fillRect/>
                      </a:stretch>
                    </p:blipFill>
                    <p:spPr>
                      <a:xfrm>
                        <a:off x="6628866" y="5202237"/>
                        <a:ext cx="1019175" cy="1336675"/>
                      </a:xfrm>
                      <a:prstGeom prst="rect">
                        <a:avLst/>
                      </a:prstGeom>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Gaussian elimination with partial pivoting</a:t>
            </a:r>
            <a:endParaRPr lang="en-CA" dirty="0"/>
          </a:p>
        </p:txBody>
      </p:sp>
      <p:sp>
        <p:nvSpPr>
          <p:cNvPr id="3" name="Content Placeholder 2"/>
          <p:cNvSpPr>
            <a:spLocks noGrp="1"/>
          </p:cNvSpPr>
          <p:nvPr>
            <p:ph idx="1"/>
          </p:nvPr>
        </p:nvSpPr>
        <p:spPr>
          <a:xfrm>
            <a:off x="457200" y="1600200"/>
            <a:ext cx="8534400" cy="5366208"/>
          </a:xfrm>
        </p:spPr>
        <p:txBody>
          <a:bodyPr>
            <a:normAutofit/>
          </a:bodyPr>
          <a:lstStyle/>
          <a:p>
            <a:r>
              <a:rPr lang="en-US" dirty="0"/>
              <a:t>Thus, you could describe the Gaussian elimination algorithm</a:t>
            </a:r>
            <a:br>
              <a:rPr lang="en-US" dirty="0"/>
            </a:br>
            <a:r>
              <a:rPr lang="en-US" dirty="0"/>
              <a:t>where </a:t>
            </a:r>
            <a:r>
              <a:rPr lang="en-US" i="1" dirty="0">
                <a:latin typeface="Times New Roman" panose="02020603050405020304" pitchFamily="18" charset="0"/>
              </a:rPr>
              <a:t>A</a:t>
            </a:r>
            <a:r>
              <a:rPr lang="en-US" dirty="0">
                <a:latin typeface="Times New Roman" panose="02020603050405020304" pitchFamily="18" charset="0"/>
              </a:rPr>
              <a:t>:</a:t>
            </a:r>
            <a:r>
              <a:rPr lang="en-US" b="1" dirty="0">
                <a:latin typeface="Times New Roman" panose="02020603050405020304" pitchFamily="18" charset="0"/>
              </a:rPr>
              <a:t>R</a:t>
            </a:r>
            <a:r>
              <a:rPr lang="en-US" i="1" baseline="30000" dirty="0">
                <a:latin typeface="Times New Roman" panose="02020603050405020304" pitchFamily="18" charset="0"/>
              </a:rPr>
              <a:t>n</a:t>
            </a:r>
            <a:r>
              <a:rPr lang="en-US" dirty="0">
                <a:latin typeface="Times New Roman" panose="02020603050405020304" pitchFamily="18" charset="0"/>
              </a:rPr>
              <a:t> → </a:t>
            </a:r>
            <a:r>
              <a:rPr lang="en-US" b="1" dirty="0">
                <a:latin typeface="Times New Roman" panose="02020603050405020304" pitchFamily="18" charset="0"/>
              </a:rPr>
              <a:t>R</a:t>
            </a:r>
            <a:r>
              <a:rPr lang="en-US" i="1" baseline="30000" dirty="0">
                <a:latin typeface="Times New Roman" panose="02020603050405020304" pitchFamily="18" charset="0"/>
              </a:rPr>
              <a:t>m</a:t>
            </a:r>
            <a:r>
              <a:rPr lang="en-US" dirty="0"/>
              <a:t> so that </a:t>
            </a:r>
            <a:r>
              <a:rPr lang="en-US" i="1" dirty="0">
                <a:latin typeface="Times New Roman" panose="02020603050405020304" pitchFamily="18" charset="0"/>
              </a:rPr>
              <a:t>A</a:t>
            </a:r>
            <a:r>
              <a:rPr lang="en-US" dirty="0"/>
              <a:t> is an </a:t>
            </a:r>
            <a:r>
              <a:rPr lang="en-US" i="1" dirty="0">
                <a:latin typeface="Times New Roman" panose="02020603050405020304" pitchFamily="18" charset="0"/>
              </a:rPr>
              <a:t>m</a:t>
            </a:r>
            <a:r>
              <a:rPr lang="en-US" dirty="0">
                <a:latin typeface="Times New Roman" panose="02020603050405020304" pitchFamily="18" charset="0"/>
              </a:rPr>
              <a:t> × </a:t>
            </a:r>
            <a:r>
              <a:rPr lang="en-US" i="1" dirty="0">
                <a:latin typeface="Times New Roman" panose="02020603050405020304" pitchFamily="18" charset="0"/>
              </a:rPr>
              <a:t>n</a:t>
            </a:r>
            <a:r>
              <a:rPr lang="en-US" dirty="0"/>
              <a:t> matrix as follows:</a:t>
            </a:r>
          </a:p>
          <a:p>
            <a:pPr marL="857250" lvl="1" indent="-457200">
              <a:buFont typeface="+mj-lt"/>
              <a:buAutoNum type="arabicPeriod"/>
            </a:pPr>
            <a:r>
              <a:rPr lang="en-US" sz="1900" dirty="0"/>
              <a:t>Create the </a:t>
            </a:r>
            <a:r>
              <a:rPr lang="en-US" sz="2000" i="1" dirty="0">
                <a:latin typeface="Times New Roman" panose="02020603050405020304" pitchFamily="18" charset="0"/>
              </a:rPr>
              <a:t>m</a:t>
            </a:r>
            <a:r>
              <a:rPr lang="en-US" sz="2000" dirty="0">
                <a:latin typeface="Times New Roman" panose="02020603050405020304" pitchFamily="18" charset="0"/>
              </a:rPr>
              <a:t> × (</a:t>
            </a:r>
            <a:r>
              <a:rPr lang="en-US" sz="2000" i="1" dirty="0">
                <a:latin typeface="Times New Roman" panose="02020603050405020304" pitchFamily="18" charset="0"/>
              </a:rPr>
              <a:t>n</a:t>
            </a:r>
            <a:r>
              <a:rPr lang="en-US" sz="2000" dirty="0">
                <a:latin typeface="Times New Roman" panose="02020603050405020304" pitchFamily="18" charset="0"/>
              </a:rPr>
              <a:t> + 1)</a:t>
            </a:r>
            <a:r>
              <a:rPr lang="en-US" sz="2000" dirty="0"/>
              <a:t> </a:t>
            </a:r>
            <a:r>
              <a:rPr lang="en-US" sz="1900" dirty="0"/>
              <a:t>augmented matrix </a:t>
            </a:r>
          </a:p>
          <a:p>
            <a:pPr marL="857250" lvl="1" indent="-457200">
              <a:buFont typeface="+mj-lt"/>
              <a:buAutoNum type="arabicPeriod"/>
            </a:pPr>
            <a:r>
              <a:rPr lang="en-US" sz="1900" dirty="0"/>
              <a:t>Assign </a:t>
            </a:r>
            <a:r>
              <a:rPr lang="en-US" sz="1900" i="1" dirty="0" err="1">
                <a:latin typeface="Times New Roman" panose="02020603050405020304" pitchFamily="18" charset="0"/>
              </a:rPr>
              <a:t>i</a:t>
            </a:r>
            <a:r>
              <a:rPr lang="en-US" sz="1900" dirty="0">
                <a:latin typeface="Times New Roman" panose="02020603050405020304" pitchFamily="18" charset="0"/>
              </a:rPr>
              <a:t> ← 1</a:t>
            </a:r>
            <a:r>
              <a:rPr lang="en-US" sz="1900" dirty="0"/>
              <a:t> and </a:t>
            </a:r>
            <a:r>
              <a:rPr lang="en-US" sz="1900" i="1" dirty="0">
                <a:latin typeface="Times New Roman" panose="02020603050405020304" pitchFamily="18" charset="0"/>
              </a:rPr>
              <a:t>j</a:t>
            </a:r>
            <a:r>
              <a:rPr lang="en-US" sz="1900" dirty="0">
                <a:latin typeface="Times New Roman" panose="02020603050405020304" pitchFamily="18" charset="0"/>
              </a:rPr>
              <a:t> ← 1</a:t>
            </a:r>
          </a:p>
          <a:p>
            <a:pPr marL="857250" lvl="1" indent="-457200">
              <a:buFont typeface="+mj-lt"/>
              <a:buAutoNum type="arabicPeriod"/>
            </a:pPr>
            <a:r>
              <a:rPr lang="en-US" sz="1900" dirty="0"/>
              <a:t>While  </a:t>
            </a:r>
            <a:r>
              <a:rPr lang="en-US" sz="1900" i="1" dirty="0">
                <a:latin typeface="Times New Roman" panose="02020603050405020304" pitchFamily="18" charset="0"/>
              </a:rPr>
              <a:t>j ≤ n </a:t>
            </a:r>
            <a:r>
              <a:rPr lang="en-US" sz="1900" dirty="0">
                <a:latin typeface="Times New Roman" panose="02020603050405020304" pitchFamily="18" charset="0"/>
              </a:rPr>
              <a:t>+ 1</a:t>
            </a:r>
            <a:r>
              <a:rPr lang="en-US" sz="1900" dirty="0"/>
              <a:t>,</a:t>
            </a:r>
          </a:p>
          <a:p>
            <a:pPr marL="1257300" lvl="2" indent="-457200">
              <a:buFont typeface="+mj-lt"/>
              <a:buAutoNum type="romanLcPeriod"/>
            </a:pPr>
            <a:r>
              <a:rPr lang="en-US" sz="1800" dirty="0"/>
              <a:t>If Column </a:t>
            </a:r>
            <a:r>
              <a:rPr lang="en-US" sz="1800" i="1" dirty="0"/>
              <a:t>j</a:t>
            </a:r>
            <a:r>
              <a:rPr lang="en-US" sz="1800" dirty="0"/>
              <a:t> contains no leading non-zero entries, update </a:t>
            </a:r>
            <a:r>
              <a:rPr lang="en-US" sz="1800" i="1" dirty="0">
                <a:latin typeface="Times New Roman" panose="02020603050405020304" pitchFamily="18" charset="0"/>
              </a:rPr>
              <a:t>j</a:t>
            </a:r>
            <a:r>
              <a:rPr lang="en-US" sz="1800" dirty="0">
                <a:latin typeface="Times New Roman" panose="02020603050405020304" pitchFamily="18" charset="0"/>
              </a:rPr>
              <a:t> ← </a:t>
            </a:r>
            <a:r>
              <a:rPr lang="en-US" sz="1800" i="1" dirty="0">
                <a:latin typeface="Times New Roman" panose="02020603050405020304" pitchFamily="18" charset="0"/>
              </a:rPr>
              <a:t>j + </a:t>
            </a:r>
            <a:r>
              <a:rPr lang="en-US" sz="1800" dirty="0">
                <a:latin typeface="Times New Roman" panose="02020603050405020304" pitchFamily="18" charset="0"/>
              </a:rPr>
              <a:t>1</a:t>
            </a:r>
            <a:br>
              <a:rPr lang="en-US" sz="1800" dirty="0"/>
            </a:br>
            <a:r>
              <a:rPr lang="en-US" sz="1800" dirty="0"/>
              <a:t>and return to Step 3.</a:t>
            </a:r>
          </a:p>
          <a:p>
            <a:pPr marL="1257300" lvl="2" indent="-457200">
              <a:buFont typeface="+mj-lt"/>
              <a:buAutoNum type="romanLcPeriod"/>
            </a:pPr>
            <a:r>
              <a:rPr lang="en-US" sz="1800" dirty="0"/>
              <a:t>Find the row with the largest-in-magnitude non-zero leading entry</a:t>
            </a:r>
            <a:br>
              <a:rPr lang="en-US" sz="1800" dirty="0"/>
            </a:br>
            <a:r>
              <a:rPr lang="en-US" sz="1800" dirty="0"/>
              <a:t>in Column </a:t>
            </a:r>
            <a:r>
              <a:rPr lang="en-US" sz="1800" i="1" dirty="0"/>
              <a:t>j</a:t>
            </a:r>
            <a:r>
              <a:rPr lang="en-US" sz="1800" dirty="0"/>
              <a:t> (if there are multiple such entries, pick one),</a:t>
            </a:r>
            <a:br>
              <a:rPr lang="en-US" sz="1800" dirty="0"/>
            </a:br>
            <a:r>
              <a:rPr lang="en-US" sz="1800" dirty="0"/>
              <a:t>	and swap that row with Row </a:t>
            </a:r>
            <a:r>
              <a:rPr lang="en-US" sz="1800" i="1" dirty="0" err="1">
                <a:latin typeface="Times New Roman" panose="02020603050405020304" pitchFamily="18" charset="0"/>
              </a:rPr>
              <a:t>i</a:t>
            </a:r>
            <a:endParaRPr lang="en-US" sz="1800" dirty="0">
              <a:latin typeface="Times New Roman" panose="02020603050405020304" pitchFamily="18" charset="0"/>
            </a:endParaRPr>
          </a:p>
          <a:p>
            <a:pPr marL="1257300" lvl="2" indent="-457200">
              <a:buFont typeface="+mj-lt"/>
              <a:buAutoNum type="romanLcPeriod"/>
            </a:pPr>
            <a:r>
              <a:rPr lang="en-US" sz="1800" dirty="0"/>
              <a:t>For each other Row </a:t>
            </a:r>
            <a:r>
              <a:rPr lang="en-US" sz="1800" i="1" dirty="0">
                <a:latin typeface="Times New Roman" panose="02020603050405020304" pitchFamily="18" charset="0"/>
              </a:rPr>
              <a:t>k</a:t>
            </a:r>
            <a:r>
              <a:rPr lang="en-US" sz="1800" dirty="0"/>
              <a:t> that has a leading non-zero entry in Column </a:t>
            </a:r>
            <a:r>
              <a:rPr lang="en-US" sz="1800" i="1" dirty="0">
                <a:latin typeface="Times New Roman" panose="02020603050405020304" pitchFamily="18" charset="0"/>
              </a:rPr>
              <a:t>j</a:t>
            </a:r>
            <a:r>
              <a:rPr lang="en-US" sz="1800" dirty="0"/>
              <a:t>,</a:t>
            </a:r>
            <a:br>
              <a:rPr lang="en-US" sz="1800" dirty="0"/>
            </a:br>
            <a:r>
              <a:rPr lang="en-US" sz="1800" dirty="0"/>
              <a:t>	</a:t>
            </a:r>
            <a:br>
              <a:rPr lang="en-US" sz="1800" dirty="0"/>
            </a:br>
            <a:r>
              <a:rPr lang="en-US" sz="1800" dirty="0"/>
              <a:t>	add                  times Row </a:t>
            </a:r>
            <a:r>
              <a:rPr lang="en-US" sz="1800" i="1" dirty="0" err="1">
                <a:latin typeface="Times New Roman" panose="02020603050405020304" pitchFamily="18" charset="0"/>
              </a:rPr>
              <a:t>i</a:t>
            </a:r>
            <a:r>
              <a:rPr lang="en-US" sz="1800" dirty="0"/>
              <a:t> onto Row </a:t>
            </a:r>
            <a:r>
              <a:rPr lang="en-US" sz="1800" i="1" dirty="0">
                <a:latin typeface="Times New Roman" panose="02020603050405020304" pitchFamily="18" charset="0"/>
              </a:rPr>
              <a:t>k</a:t>
            </a:r>
            <a:r>
              <a:rPr lang="en-US" sz="1800" dirty="0"/>
              <a:t>  </a:t>
            </a:r>
            <a:br>
              <a:rPr lang="en-US" sz="1800" dirty="0"/>
            </a:br>
            <a:endParaRPr lang="en-US" sz="1800" dirty="0"/>
          </a:p>
          <a:p>
            <a:pPr marL="1257300" lvl="2" indent="-457200">
              <a:buFont typeface="+mj-lt"/>
              <a:buAutoNum type="romanLcPeriod"/>
            </a:pPr>
            <a:r>
              <a:rPr lang="en-US" sz="1800" dirty="0"/>
              <a:t>Update </a:t>
            </a:r>
            <a:r>
              <a:rPr lang="en-US" sz="1800" i="1" dirty="0" err="1">
                <a:latin typeface="Times New Roman" panose="02020603050405020304" pitchFamily="18" charset="0"/>
              </a:rPr>
              <a:t>i</a:t>
            </a:r>
            <a:r>
              <a:rPr lang="en-US" sz="1800" dirty="0">
                <a:latin typeface="Times New Roman" panose="02020603050405020304" pitchFamily="18" charset="0"/>
              </a:rPr>
              <a:t> ← </a:t>
            </a:r>
            <a:r>
              <a:rPr lang="en-US" sz="1800" i="1" dirty="0" err="1">
                <a:latin typeface="Times New Roman" panose="02020603050405020304" pitchFamily="18" charset="0"/>
              </a:rPr>
              <a:t>i</a:t>
            </a:r>
            <a:r>
              <a:rPr lang="en-US" sz="1800" i="1" dirty="0">
                <a:latin typeface="Times New Roman" panose="02020603050405020304" pitchFamily="18" charset="0"/>
              </a:rPr>
              <a:t> + </a:t>
            </a:r>
            <a:r>
              <a:rPr lang="en-US" sz="1800" dirty="0">
                <a:latin typeface="Times New Roman" panose="02020603050405020304" pitchFamily="18" charset="0"/>
              </a:rPr>
              <a:t>1 </a:t>
            </a:r>
            <a:r>
              <a:rPr lang="en-US" sz="1800" dirty="0"/>
              <a:t>and </a:t>
            </a:r>
            <a:r>
              <a:rPr lang="en-US" sz="1800" i="1" dirty="0">
                <a:latin typeface="Times New Roman" panose="02020603050405020304" pitchFamily="18" charset="0"/>
              </a:rPr>
              <a:t>j</a:t>
            </a:r>
            <a:r>
              <a:rPr lang="en-US" sz="1800" dirty="0">
                <a:latin typeface="Times New Roman" panose="02020603050405020304" pitchFamily="18" charset="0"/>
              </a:rPr>
              <a:t> ← </a:t>
            </a:r>
            <a:r>
              <a:rPr lang="en-US" sz="1800" i="1" dirty="0">
                <a:latin typeface="Times New Roman" panose="02020603050405020304" pitchFamily="18" charset="0"/>
              </a:rPr>
              <a:t>j + </a:t>
            </a:r>
            <a:r>
              <a:rPr lang="en-US" sz="1800" dirty="0">
                <a:latin typeface="Times New Roman" panose="02020603050405020304" pitchFamily="18" charset="0"/>
              </a:rPr>
              <a:t>1</a:t>
            </a:r>
            <a:r>
              <a:rPr lang="en-US" sz="1800" dirty="0"/>
              <a:t>; and return to Step 3.</a:t>
            </a:r>
            <a:endParaRPr lang="en-US" sz="1900" dirty="0">
              <a:latin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t>Linear algebra</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16</a:t>
            </a:fld>
            <a:endParaRPr lang="en-CA"/>
          </a:p>
        </p:txBody>
      </p:sp>
      <p:graphicFrame>
        <p:nvGraphicFramePr>
          <p:cNvPr id="13" name="Object 12">
            <a:extLst>
              <a:ext uri="{FF2B5EF4-FFF2-40B4-BE49-F238E27FC236}">
                <a16:creationId xmlns:a16="http://schemas.microsoft.com/office/drawing/2014/main" id="{33D4D6DC-FE98-462A-B4E2-CB7DE1F485F9}"/>
              </a:ext>
            </a:extLst>
          </p:cNvPr>
          <p:cNvGraphicFramePr>
            <a:graphicFrameLocks noChangeAspect="1"/>
          </p:cNvGraphicFramePr>
          <p:nvPr>
            <p:extLst>
              <p:ext uri="{D42A27DB-BD31-4B8C-83A1-F6EECF244321}">
                <p14:modId xmlns:p14="http://schemas.microsoft.com/office/powerpoint/2010/main" val="1868053460"/>
              </p:ext>
            </p:extLst>
          </p:nvPr>
        </p:nvGraphicFramePr>
        <p:xfrm>
          <a:off x="2829231" y="5178805"/>
          <a:ext cx="766762" cy="909637"/>
        </p:xfrm>
        <a:graphic>
          <a:graphicData uri="http://schemas.openxmlformats.org/presentationml/2006/ole">
            <mc:AlternateContent xmlns:mc="http://schemas.openxmlformats.org/markup-compatibility/2006">
              <mc:Choice xmlns:v="urn:schemas-microsoft-com:vml" Requires="v">
                <p:oleObj name="Equation" r:id="rId3" imgW="342720" imgH="406080" progId="Equation.DSMT4">
                  <p:embed/>
                </p:oleObj>
              </mc:Choice>
              <mc:Fallback>
                <p:oleObj name="Equation" r:id="rId3" imgW="342720" imgH="406080" progId="Equation.DSMT4">
                  <p:embed/>
                  <p:pic>
                    <p:nvPicPr>
                      <p:cNvPr id="13" name="Object 12">
                        <a:extLst>
                          <a:ext uri="{FF2B5EF4-FFF2-40B4-BE49-F238E27FC236}">
                            <a16:creationId xmlns:a16="http://schemas.microsoft.com/office/drawing/2014/main" id="{33D4D6DC-FE98-462A-B4E2-CB7DE1F485F9}"/>
                          </a:ext>
                        </a:extLst>
                      </p:cNvPr>
                      <p:cNvPicPr/>
                      <p:nvPr/>
                    </p:nvPicPr>
                    <p:blipFill>
                      <a:blip r:embed="rId4"/>
                      <a:stretch>
                        <a:fillRect/>
                      </a:stretch>
                    </p:blipFill>
                    <p:spPr>
                      <a:xfrm>
                        <a:off x="2829231" y="5178805"/>
                        <a:ext cx="766762" cy="909637"/>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A5A03CE3-7F4C-4894-8016-EE13962676AD}"/>
              </a:ext>
            </a:extLst>
          </p:cNvPr>
          <p:cNvGraphicFramePr>
            <a:graphicFrameLocks noChangeAspect="1"/>
          </p:cNvGraphicFramePr>
          <p:nvPr>
            <p:extLst>
              <p:ext uri="{D42A27DB-BD31-4B8C-83A1-F6EECF244321}">
                <p14:modId xmlns:p14="http://schemas.microsoft.com/office/powerpoint/2010/main" val="2079009053"/>
              </p:ext>
            </p:extLst>
          </p:nvPr>
        </p:nvGraphicFramePr>
        <p:xfrm>
          <a:off x="5585011" y="2320357"/>
          <a:ext cx="933450" cy="484187"/>
        </p:xfrm>
        <a:graphic>
          <a:graphicData uri="http://schemas.openxmlformats.org/presentationml/2006/ole">
            <mc:AlternateContent xmlns:mc="http://schemas.openxmlformats.org/markup-compatibility/2006">
              <mc:Choice xmlns:v="urn:schemas-microsoft-com:vml" Requires="v">
                <p:oleObj name="Equation" r:id="rId5" imgW="419040" imgH="215640" progId="Equation.DSMT4">
                  <p:embed/>
                </p:oleObj>
              </mc:Choice>
              <mc:Fallback>
                <p:oleObj name="Equation" r:id="rId5" imgW="419040" imgH="215640" progId="Equation.DSMT4">
                  <p:embed/>
                  <p:pic>
                    <p:nvPicPr>
                      <p:cNvPr id="14" name="Object 13">
                        <a:extLst>
                          <a:ext uri="{FF2B5EF4-FFF2-40B4-BE49-F238E27FC236}">
                            <a16:creationId xmlns:a16="http://schemas.microsoft.com/office/drawing/2014/main" id="{A5A03CE3-7F4C-4894-8016-EE13962676AD}"/>
                          </a:ext>
                        </a:extLst>
                      </p:cNvPr>
                      <p:cNvPicPr/>
                      <p:nvPr/>
                    </p:nvPicPr>
                    <p:blipFill>
                      <a:blip r:embed="rId6"/>
                      <a:stretch>
                        <a:fillRect/>
                      </a:stretch>
                    </p:blipFill>
                    <p:spPr>
                      <a:xfrm>
                        <a:off x="5585011" y="2320357"/>
                        <a:ext cx="933450" cy="484187"/>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59592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Gaussian elimination with partial pivoting</a:t>
            </a:r>
            <a:endParaRPr lang="en-CA" dirty="0"/>
          </a:p>
        </p:txBody>
      </p:sp>
      <p:sp>
        <p:nvSpPr>
          <p:cNvPr id="3" name="Content Placeholder 2"/>
          <p:cNvSpPr>
            <a:spLocks noGrp="1"/>
          </p:cNvSpPr>
          <p:nvPr>
            <p:ph idx="1"/>
          </p:nvPr>
        </p:nvSpPr>
        <p:spPr>
          <a:xfrm>
            <a:off x="457200" y="1600200"/>
            <a:ext cx="8534400" cy="4525963"/>
          </a:xfrm>
        </p:spPr>
        <p:txBody>
          <a:bodyPr/>
          <a:lstStyle/>
          <a:p>
            <a:r>
              <a:rPr lang="en-US" dirty="0"/>
              <a:t>Why does this help?</a:t>
            </a:r>
          </a:p>
          <a:p>
            <a:pPr lvl="1"/>
            <a:r>
              <a:rPr lang="en-US" dirty="0"/>
              <a:t>If the largest entry in absolute value is moved to the pivot,</a:t>
            </a:r>
            <a:br>
              <a:rPr lang="en-US" dirty="0"/>
            </a:br>
            <a:r>
              <a:rPr lang="en-US" dirty="0"/>
              <a:t>	then when we add a multiple of one row onto another,</a:t>
            </a:r>
            <a:br>
              <a:rPr lang="en-US" dirty="0"/>
            </a:br>
            <a:r>
              <a:rPr lang="en-US" dirty="0"/>
              <a:t>	we are guaranteed that </a:t>
            </a:r>
          </a:p>
          <a:p>
            <a:pPr lvl="1"/>
            <a:endParaRPr lang="en-US" dirty="0"/>
          </a:p>
          <a:p>
            <a:pPr lvl="1"/>
            <a:endParaRPr lang="en-US" dirty="0"/>
          </a:p>
          <a:p>
            <a:pPr marL="457200" lvl="1" indent="0">
              <a:buNone/>
            </a:pPr>
            <a:endParaRPr lang="en-US" dirty="0">
              <a:latin typeface="Times New Roman" panose="02020603050405020304" pitchFamily="18" charset="0"/>
            </a:endParaRPr>
          </a:p>
          <a:p>
            <a:pPr lvl="1"/>
            <a:r>
              <a:rPr lang="en-US" dirty="0"/>
              <a:t>Thus, in general, we will avoid the issue of adding a significant</a:t>
            </a:r>
            <a:br>
              <a:rPr lang="en-US" dirty="0"/>
            </a:br>
            <a:r>
              <a:rPr lang="en-US" dirty="0"/>
              <a:t>multiple of one row onto another</a:t>
            </a:r>
          </a:p>
          <a:p>
            <a:pPr lvl="1"/>
            <a:endParaRPr lang="en-US" dirty="0">
              <a:latin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t>Linear algebra</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17</a:t>
            </a:fld>
            <a:endParaRPr lang="en-CA"/>
          </a:p>
        </p:txBody>
      </p:sp>
      <p:graphicFrame>
        <p:nvGraphicFramePr>
          <p:cNvPr id="8" name="Object 7">
            <a:extLst>
              <a:ext uri="{FF2B5EF4-FFF2-40B4-BE49-F238E27FC236}">
                <a16:creationId xmlns:a16="http://schemas.microsoft.com/office/drawing/2014/main" id="{3E0D0006-598F-49AE-89F1-F84595FF1183}"/>
              </a:ext>
            </a:extLst>
          </p:cNvPr>
          <p:cNvGraphicFramePr>
            <a:graphicFrameLocks noChangeAspect="1"/>
          </p:cNvGraphicFramePr>
          <p:nvPr>
            <p:extLst>
              <p:ext uri="{D42A27DB-BD31-4B8C-83A1-F6EECF244321}">
                <p14:modId xmlns:p14="http://schemas.microsoft.com/office/powerpoint/2010/main" val="4167445780"/>
              </p:ext>
            </p:extLst>
          </p:nvPr>
        </p:nvGraphicFramePr>
        <p:xfrm>
          <a:off x="4100512" y="3010044"/>
          <a:ext cx="1247775" cy="993775"/>
        </p:xfrm>
        <a:graphic>
          <a:graphicData uri="http://schemas.openxmlformats.org/presentationml/2006/ole">
            <mc:AlternateContent xmlns:mc="http://schemas.openxmlformats.org/markup-compatibility/2006">
              <mc:Choice xmlns:v="urn:schemas-microsoft-com:vml" Requires="v">
                <p:oleObj name="Equation" r:id="rId3" imgW="558720" imgH="444240" progId="Equation.DSMT4">
                  <p:embed/>
                </p:oleObj>
              </mc:Choice>
              <mc:Fallback>
                <p:oleObj name="Equation" r:id="rId3" imgW="558720" imgH="444240" progId="Equation.DSMT4">
                  <p:embed/>
                  <p:pic>
                    <p:nvPicPr>
                      <p:cNvPr id="8" name="Object 7">
                        <a:extLst>
                          <a:ext uri="{FF2B5EF4-FFF2-40B4-BE49-F238E27FC236}">
                            <a16:creationId xmlns:a16="http://schemas.microsoft.com/office/drawing/2014/main" id="{3E0D0006-598F-49AE-89F1-F84595FF1183}"/>
                          </a:ext>
                        </a:extLst>
                      </p:cNvPr>
                      <p:cNvPicPr/>
                      <p:nvPr/>
                    </p:nvPicPr>
                    <p:blipFill>
                      <a:blip r:embed="rId4"/>
                      <a:stretch>
                        <a:fillRect/>
                      </a:stretch>
                    </p:blipFill>
                    <p:spPr>
                      <a:xfrm>
                        <a:off x="4100512" y="3010044"/>
                        <a:ext cx="1247775" cy="993775"/>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423544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Gaussian elimination with partial pivoting</a:t>
            </a:r>
            <a:endParaRPr lang="en-CA" dirty="0"/>
          </a:p>
        </p:txBody>
      </p:sp>
      <p:sp>
        <p:nvSpPr>
          <p:cNvPr id="3" name="Content Placeholder 2"/>
          <p:cNvSpPr>
            <a:spLocks noGrp="1"/>
          </p:cNvSpPr>
          <p:nvPr>
            <p:ph idx="1"/>
          </p:nvPr>
        </p:nvSpPr>
        <p:spPr>
          <a:xfrm>
            <a:off x="457200" y="1600200"/>
            <a:ext cx="8534400" cy="4525963"/>
          </a:xfrm>
        </p:spPr>
        <p:txBody>
          <a:bodyPr/>
          <a:lstStyle/>
          <a:p>
            <a:r>
              <a:rPr lang="en-US" dirty="0"/>
              <a:t>For example, suppose we are to solve</a:t>
            </a:r>
          </a:p>
          <a:p>
            <a:pPr lvl="1"/>
            <a:endParaRPr lang="en-US" dirty="0">
              <a:latin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t>Linear algebra</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18</a:t>
            </a:fld>
            <a:endParaRPr lang="en-CA"/>
          </a:p>
        </p:txBody>
      </p:sp>
      <p:graphicFrame>
        <p:nvGraphicFramePr>
          <p:cNvPr id="8" name="Object 7">
            <a:extLst>
              <a:ext uri="{FF2B5EF4-FFF2-40B4-BE49-F238E27FC236}">
                <a16:creationId xmlns:a16="http://schemas.microsoft.com/office/drawing/2014/main" id="{3E0D0006-598F-49AE-89F1-F84595FF1183}"/>
              </a:ext>
            </a:extLst>
          </p:cNvPr>
          <p:cNvGraphicFramePr>
            <a:graphicFrameLocks noChangeAspect="1"/>
          </p:cNvGraphicFramePr>
          <p:nvPr>
            <p:extLst>
              <p:ext uri="{D42A27DB-BD31-4B8C-83A1-F6EECF244321}">
                <p14:modId xmlns:p14="http://schemas.microsoft.com/office/powerpoint/2010/main" val="1330236379"/>
              </p:ext>
            </p:extLst>
          </p:nvPr>
        </p:nvGraphicFramePr>
        <p:xfrm>
          <a:off x="2087563" y="2166938"/>
          <a:ext cx="4651375" cy="1731962"/>
        </p:xfrm>
        <a:graphic>
          <a:graphicData uri="http://schemas.openxmlformats.org/presentationml/2006/ole">
            <mc:AlternateContent xmlns:mc="http://schemas.openxmlformats.org/markup-compatibility/2006">
              <mc:Choice xmlns:v="urn:schemas-microsoft-com:vml" Requires="v">
                <p:oleObj name="Equation" r:id="rId3" imgW="2082600" imgH="774360" progId="Equation.DSMT4">
                  <p:embed/>
                </p:oleObj>
              </mc:Choice>
              <mc:Fallback>
                <p:oleObj name="Equation" r:id="rId3" imgW="2082600" imgH="774360" progId="Equation.DSMT4">
                  <p:embed/>
                  <p:pic>
                    <p:nvPicPr>
                      <p:cNvPr id="8" name="Object 7">
                        <a:extLst>
                          <a:ext uri="{FF2B5EF4-FFF2-40B4-BE49-F238E27FC236}">
                            <a16:creationId xmlns:a16="http://schemas.microsoft.com/office/drawing/2014/main" id="{3E0D0006-598F-49AE-89F1-F84595FF1183}"/>
                          </a:ext>
                        </a:extLst>
                      </p:cNvPr>
                      <p:cNvPicPr/>
                      <p:nvPr/>
                    </p:nvPicPr>
                    <p:blipFill>
                      <a:blip r:embed="rId4"/>
                      <a:stretch>
                        <a:fillRect/>
                      </a:stretch>
                    </p:blipFill>
                    <p:spPr>
                      <a:xfrm>
                        <a:off x="2087563" y="2166938"/>
                        <a:ext cx="4651375" cy="1731962"/>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3332388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Gaussian elimination with partial pivoting</a:t>
            </a:r>
            <a:endParaRPr lang="en-CA" dirty="0"/>
          </a:p>
        </p:txBody>
      </p:sp>
      <p:sp>
        <p:nvSpPr>
          <p:cNvPr id="3" name="Content Placeholder 2"/>
          <p:cNvSpPr>
            <a:spLocks noGrp="1"/>
          </p:cNvSpPr>
          <p:nvPr>
            <p:ph idx="1"/>
          </p:nvPr>
        </p:nvSpPr>
        <p:spPr>
          <a:xfrm>
            <a:off x="457200" y="1600200"/>
            <a:ext cx="8534400" cy="4525963"/>
          </a:xfrm>
        </p:spPr>
        <p:txBody>
          <a:bodyPr/>
          <a:lstStyle/>
          <a:p>
            <a:r>
              <a:rPr lang="en-US" dirty="0"/>
              <a:t>First, we create the augmented matrix:</a:t>
            </a:r>
          </a:p>
          <a:p>
            <a:pPr lvl="1"/>
            <a:endParaRPr lang="en-US" dirty="0">
              <a:latin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t>Linear algebra</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19</a:t>
            </a:fld>
            <a:endParaRPr lang="en-CA"/>
          </a:p>
        </p:txBody>
      </p:sp>
      <p:graphicFrame>
        <p:nvGraphicFramePr>
          <p:cNvPr id="8" name="Object 7">
            <a:extLst>
              <a:ext uri="{FF2B5EF4-FFF2-40B4-BE49-F238E27FC236}">
                <a16:creationId xmlns:a16="http://schemas.microsoft.com/office/drawing/2014/main" id="{3E0D0006-598F-49AE-89F1-F84595FF1183}"/>
              </a:ext>
            </a:extLst>
          </p:cNvPr>
          <p:cNvGraphicFramePr>
            <a:graphicFrameLocks noChangeAspect="1"/>
          </p:cNvGraphicFramePr>
          <p:nvPr>
            <p:extLst>
              <p:ext uri="{D42A27DB-BD31-4B8C-83A1-F6EECF244321}">
                <p14:modId xmlns:p14="http://schemas.microsoft.com/office/powerpoint/2010/main" val="4255242075"/>
              </p:ext>
            </p:extLst>
          </p:nvPr>
        </p:nvGraphicFramePr>
        <p:xfrm>
          <a:off x="2501900" y="2164775"/>
          <a:ext cx="4140200" cy="1731962"/>
        </p:xfrm>
        <a:graphic>
          <a:graphicData uri="http://schemas.openxmlformats.org/presentationml/2006/ole">
            <mc:AlternateContent xmlns:mc="http://schemas.openxmlformats.org/markup-compatibility/2006">
              <mc:Choice xmlns:v="urn:schemas-microsoft-com:vml" Requires="v">
                <p:oleObj name="Equation" r:id="rId3" imgW="1854000" imgH="774360" progId="Equation.DSMT4">
                  <p:embed/>
                </p:oleObj>
              </mc:Choice>
              <mc:Fallback>
                <p:oleObj name="Equation" r:id="rId3" imgW="1854000" imgH="774360" progId="Equation.DSMT4">
                  <p:embed/>
                  <p:pic>
                    <p:nvPicPr>
                      <p:cNvPr id="8" name="Object 7">
                        <a:extLst>
                          <a:ext uri="{FF2B5EF4-FFF2-40B4-BE49-F238E27FC236}">
                            <a16:creationId xmlns:a16="http://schemas.microsoft.com/office/drawing/2014/main" id="{3E0D0006-598F-49AE-89F1-F84595FF1183}"/>
                          </a:ext>
                        </a:extLst>
                      </p:cNvPr>
                      <p:cNvPicPr/>
                      <p:nvPr/>
                    </p:nvPicPr>
                    <p:blipFill>
                      <a:blip r:embed="rId4"/>
                      <a:stretch>
                        <a:fillRect/>
                      </a:stretch>
                    </p:blipFill>
                    <p:spPr>
                      <a:xfrm>
                        <a:off x="2501900" y="2164775"/>
                        <a:ext cx="4140200" cy="1731962"/>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864897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a:t>In this topic, we will</a:t>
            </a:r>
          </a:p>
          <a:p>
            <a:pPr lvl="1"/>
            <a:r>
              <a:rPr lang="en-US" dirty="0"/>
              <a:t>Look at how floating-point numbers can seriously affect</a:t>
            </a:r>
            <a:br>
              <a:rPr lang="en-US" dirty="0"/>
            </a:br>
            <a:r>
              <a:rPr lang="en-US" dirty="0"/>
              <a:t>the results of Gaussian elimination and </a:t>
            </a:r>
            <a:r>
              <a:rPr lang="en-US"/>
              <a:t>backward substitution</a:t>
            </a:r>
            <a:endParaRPr lang="en-US" dirty="0"/>
          </a:p>
          <a:p>
            <a:pPr lvl="1"/>
            <a:r>
              <a:rPr lang="en-US" dirty="0"/>
              <a:t>Describe the Gaussian elimination algorithm with</a:t>
            </a:r>
            <a:br>
              <a:rPr lang="en-US" dirty="0"/>
            </a:br>
            <a:r>
              <a:rPr lang="en-US" dirty="0"/>
              <a:t>partial pivoting</a:t>
            </a:r>
          </a:p>
          <a:p>
            <a:pPr lvl="1"/>
            <a:r>
              <a:rPr lang="en-US" dirty="0"/>
              <a:t>Look at the Jacobi method for approximating the solution to</a:t>
            </a:r>
            <a:br>
              <a:rPr lang="en-US" dirty="0"/>
            </a:br>
            <a:r>
              <a:rPr lang="en-US" dirty="0"/>
              <a:t>a system of linear equations using iteration</a:t>
            </a:r>
          </a:p>
          <a:p>
            <a:pPr lvl="1"/>
            <a:r>
              <a:rPr lang="en-US" dirty="0"/>
              <a:t>Describe the condition number of a matrix</a:t>
            </a:r>
          </a:p>
        </p:txBody>
      </p:sp>
      <p:sp>
        <p:nvSpPr>
          <p:cNvPr id="4" name="Footer Placeholder 3"/>
          <p:cNvSpPr>
            <a:spLocks noGrp="1"/>
          </p:cNvSpPr>
          <p:nvPr>
            <p:ph type="ftr" sz="quarter" idx="11"/>
          </p:nvPr>
        </p:nvSpPr>
        <p:spPr/>
        <p:txBody>
          <a:bodyPr/>
          <a:lstStyle/>
          <a:p>
            <a:r>
              <a:rPr lang="en-US"/>
              <a:t>Linear algebra</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a:t>
            </a:fld>
            <a:endParaRPr lang="en-CA"/>
          </a:p>
        </p:txBody>
      </p:sp>
    </p:spTree>
    <p:extLst>
      <p:ext uri="{BB962C8B-B14F-4D97-AF65-F5344CB8AC3E}">
        <p14:creationId xmlns:p14="http://schemas.microsoft.com/office/powerpoint/2010/main" val="2835283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a:extLst>
              <a:ext uri="{FF2B5EF4-FFF2-40B4-BE49-F238E27FC236}">
                <a16:creationId xmlns:a16="http://schemas.microsoft.com/office/drawing/2014/main" id="{08B56355-89CC-411B-BD78-1F54A9533B0B}"/>
              </a:ext>
            </a:extLst>
          </p:cNvPr>
          <p:cNvGraphicFramePr>
            <a:graphicFrameLocks noChangeAspect="1"/>
          </p:cNvGraphicFramePr>
          <p:nvPr>
            <p:extLst>
              <p:ext uri="{D42A27DB-BD31-4B8C-83A1-F6EECF244321}">
                <p14:modId xmlns:p14="http://schemas.microsoft.com/office/powerpoint/2010/main" val="1396009436"/>
              </p:ext>
            </p:extLst>
          </p:nvPr>
        </p:nvGraphicFramePr>
        <p:xfrm>
          <a:off x="2501900" y="3258562"/>
          <a:ext cx="4140200" cy="1731962"/>
        </p:xfrm>
        <a:graphic>
          <a:graphicData uri="http://schemas.openxmlformats.org/presentationml/2006/ole">
            <mc:AlternateContent xmlns:mc="http://schemas.openxmlformats.org/markup-compatibility/2006">
              <mc:Choice xmlns:v="urn:schemas-microsoft-com:vml" Requires="v">
                <p:oleObj name="Equation" r:id="rId3" imgW="1854000" imgH="774360" progId="Equation.DSMT4">
                  <p:embed/>
                </p:oleObj>
              </mc:Choice>
              <mc:Fallback>
                <p:oleObj name="Equation" r:id="rId3" imgW="1854000" imgH="774360" progId="Equation.DSMT4">
                  <p:embed/>
                  <p:pic>
                    <p:nvPicPr>
                      <p:cNvPr id="10" name="Object 9">
                        <a:extLst>
                          <a:ext uri="{FF2B5EF4-FFF2-40B4-BE49-F238E27FC236}">
                            <a16:creationId xmlns:a16="http://schemas.microsoft.com/office/drawing/2014/main" id="{08B56355-89CC-411B-BD78-1F54A9533B0B}"/>
                          </a:ext>
                        </a:extLst>
                      </p:cNvPr>
                      <p:cNvPicPr/>
                      <p:nvPr/>
                    </p:nvPicPr>
                    <p:blipFill>
                      <a:blip r:embed="rId4"/>
                      <a:stretch>
                        <a:fillRect/>
                      </a:stretch>
                    </p:blipFill>
                    <p:spPr>
                      <a:xfrm>
                        <a:off x="2501900" y="3258562"/>
                        <a:ext cx="4140200" cy="1731962"/>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Gaussian elimination with partial pivoting</a:t>
            </a:r>
            <a:endParaRPr lang="en-CA" dirty="0"/>
          </a:p>
        </p:txBody>
      </p:sp>
      <p:sp>
        <p:nvSpPr>
          <p:cNvPr id="3" name="Content Placeholder 2"/>
          <p:cNvSpPr>
            <a:spLocks noGrp="1"/>
          </p:cNvSpPr>
          <p:nvPr>
            <p:ph idx="1"/>
          </p:nvPr>
        </p:nvSpPr>
        <p:spPr>
          <a:xfrm>
            <a:off x="457200" y="1600200"/>
            <a:ext cx="8534400" cy="4525963"/>
          </a:xfrm>
        </p:spPr>
        <p:txBody>
          <a:bodyPr/>
          <a:lstStyle/>
          <a:p>
            <a:r>
              <a:rPr lang="en-US" dirty="0"/>
              <a:t>Starting in the first column, the largest entry in absolute value</a:t>
            </a:r>
            <a:br>
              <a:rPr lang="en-US" dirty="0"/>
            </a:br>
            <a:r>
              <a:rPr lang="en-US" dirty="0"/>
              <a:t>on or below entry </a:t>
            </a:r>
            <a:r>
              <a:rPr lang="en-US" dirty="0">
                <a:latin typeface="Times New Roman" panose="02020603050405020304" pitchFamily="18" charset="0"/>
              </a:rPr>
              <a:t>(1, 1)</a:t>
            </a:r>
            <a:r>
              <a:rPr lang="en-US" dirty="0"/>
              <a:t> is 5 in Row 3</a:t>
            </a:r>
          </a:p>
          <a:p>
            <a:pPr lvl="1"/>
            <a:r>
              <a:rPr lang="en-US" dirty="0"/>
              <a:t>Swap Rows 1 and 3</a:t>
            </a:r>
            <a:br>
              <a:rPr lang="en-US" dirty="0"/>
            </a:br>
            <a:r>
              <a:rPr lang="en-US" dirty="0"/>
              <a:t>	</a:t>
            </a:r>
          </a:p>
          <a:p>
            <a:pPr lvl="1"/>
            <a:endParaRPr lang="en-US" dirty="0">
              <a:latin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t>Linear algebra</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20</a:t>
            </a:fld>
            <a:endParaRPr lang="en-CA"/>
          </a:p>
        </p:txBody>
      </p:sp>
      <p:graphicFrame>
        <p:nvGraphicFramePr>
          <p:cNvPr id="9" name="Object 8">
            <a:extLst>
              <a:ext uri="{FF2B5EF4-FFF2-40B4-BE49-F238E27FC236}">
                <a16:creationId xmlns:a16="http://schemas.microsoft.com/office/drawing/2014/main" id="{C61F2F7C-D127-46DC-84A0-645F69C754E1}"/>
              </a:ext>
            </a:extLst>
          </p:cNvPr>
          <p:cNvGraphicFramePr>
            <a:graphicFrameLocks noChangeAspect="1"/>
          </p:cNvGraphicFramePr>
          <p:nvPr>
            <p:extLst>
              <p:ext uri="{D42A27DB-BD31-4B8C-83A1-F6EECF244321}">
                <p14:modId xmlns:p14="http://schemas.microsoft.com/office/powerpoint/2010/main" val="4054658132"/>
              </p:ext>
            </p:extLst>
          </p:nvPr>
        </p:nvGraphicFramePr>
        <p:xfrm>
          <a:off x="2263928" y="5019675"/>
          <a:ext cx="4367212" cy="1731963"/>
        </p:xfrm>
        <a:graphic>
          <a:graphicData uri="http://schemas.openxmlformats.org/presentationml/2006/ole">
            <mc:AlternateContent xmlns:mc="http://schemas.openxmlformats.org/markup-compatibility/2006">
              <mc:Choice xmlns:v="urn:schemas-microsoft-com:vml" Requires="v">
                <p:oleObj name="Equation" r:id="rId5" imgW="1955520" imgH="774360" progId="Equation.DSMT4">
                  <p:embed/>
                </p:oleObj>
              </mc:Choice>
              <mc:Fallback>
                <p:oleObj name="Equation" r:id="rId5" imgW="1955520" imgH="774360" progId="Equation.DSMT4">
                  <p:embed/>
                  <p:pic>
                    <p:nvPicPr>
                      <p:cNvPr id="9" name="Object 8">
                        <a:extLst>
                          <a:ext uri="{FF2B5EF4-FFF2-40B4-BE49-F238E27FC236}">
                            <a16:creationId xmlns:a16="http://schemas.microsoft.com/office/drawing/2014/main" id="{C61F2F7C-D127-46DC-84A0-645F69C754E1}"/>
                          </a:ext>
                        </a:extLst>
                      </p:cNvPr>
                      <p:cNvPicPr/>
                      <p:nvPr/>
                    </p:nvPicPr>
                    <p:blipFill>
                      <a:blip r:embed="rId6"/>
                      <a:stretch>
                        <a:fillRect/>
                      </a:stretch>
                    </p:blipFill>
                    <p:spPr>
                      <a:xfrm>
                        <a:off x="2263928" y="5019675"/>
                        <a:ext cx="4367212" cy="1731963"/>
                      </a:xfrm>
                      <a:prstGeom prst="rect">
                        <a:avLst/>
                      </a:prstGeom>
                    </p:spPr>
                  </p:pic>
                </p:oleObj>
              </mc:Fallback>
            </mc:AlternateContent>
          </a:graphicData>
        </a:graphic>
      </p:graphicFrame>
      <p:sp>
        <p:nvSpPr>
          <p:cNvPr id="8" name="Oval 7">
            <a:extLst>
              <a:ext uri="{FF2B5EF4-FFF2-40B4-BE49-F238E27FC236}">
                <a16:creationId xmlns:a16="http://schemas.microsoft.com/office/drawing/2014/main" id="{34200C28-2ECA-4D14-AB0D-7AFE2083C3D1}"/>
              </a:ext>
            </a:extLst>
          </p:cNvPr>
          <p:cNvSpPr/>
          <p:nvPr/>
        </p:nvSpPr>
        <p:spPr>
          <a:xfrm>
            <a:off x="2583809" y="4043494"/>
            <a:ext cx="629174" cy="4865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8725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a:extLst>
              <a:ext uri="{FF2B5EF4-FFF2-40B4-BE49-F238E27FC236}">
                <a16:creationId xmlns:a16="http://schemas.microsoft.com/office/drawing/2014/main" id="{F6044057-EECD-4676-8274-7C126D20A46F}"/>
              </a:ext>
            </a:extLst>
          </p:cNvPr>
          <p:cNvGraphicFramePr>
            <a:graphicFrameLocks noChangeAspect="1"/>
          </p:cNvGraphicFramePr>
          <p:nvPr>
            <p:extLst>
              <p:ext uri="{D42A27DB-BD31-4B8C-83A1-F6EECF244321}">
                <p14:modId xmlns:p14="http://schemas.microsoft.com/office/powerpoint/2010/main" val="1889186284"/>
              </p:ext>
            </p:extLst>
          </p:nvPr>
        </p:nvGraphicFramePr>
        <p:xfrm>
          <a:off x="2263928" y="3254463"/>
          <a:ext cx="4367212" cy="1731963"/>
        </p:xfrm>
        <a:graphic>
          <a:graphicData uri="http://schemas.openxmlformats.org/presentationml/2006/ole">
            <mc:AlternateContent xmlns:mc="http://schemas.openxmlformats.org/markup-compatibility/2006">
              <mc:Choice xmlns:v="urn:schemas-microsoft-com:vml" Requires="v">
                <p:oleObj name="Equation" r:id="rId3" imgW="1955520" imgH="774360" progId="Equation.DSMT4">
                  <p:embed/>
                </p:oleObj>
              </mc:Choice>
              <mc:Fallback>
                <p:oleObj name="Equation" r:id="rId3" imgW="1955520" imgH="774360" progId="Equation.DSMT4">
                  <p:embed/>
                  <p:pic>
                    <p:nvPicPr>
                      <p:cNvPr id="10" name="Object 9">
                        <a:extLst>
                          <a:ext uri="{FF2B5EF4-FFF2-40B4-BE49-F238E27FC236}">
                            <a16:creationId xmlns:a16="http://schemas.microsoft.com/office/drawing/2014/main" id="{F6044057-EECD-4676-8274-7C126D20A46F}"/>
                          </a:ext>
                        </a:extLst>
                      </p:cNvPr>
                      <p:cNvPicPr/>
                      <p:nvPr/>
                    </p:nvPicPr>
                    <p:blipFill>
                      <a:blip r:embed="rId4"/>
                      <a:stretch>
                        <a:fillRect/>
                      </a:stretch>
                    </p:blipFill>
                    <p:spPr>
                      <a:xfrm>
                        <a:off x="2263928" y="3254463"/>
                        <a:ext cx="4367212" cy="1731963"/>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Gaussian elimination with partial pivoting</a:t>
            </a:r>
            <a:endParaRPr lang="en-CA" dirty="0"/>
          </a:p>
        </p:txBody>
      </p:sp>
      <p:sp>
        <p:nvSpPr>
          <p:cNvPr id="3" name="Content Placeholder 2"/>
          <p:cNvSpPr>
            <a:spLocks noGrp="1"/>
          </p:cNvSpPr>
          <p:nvPr>
            <p:ph idx="1"/>
          </p:nvPr>
        </p:nvSpPr>
        <p:spPr>
          <a:xfrm>
            <a:off x="457200" y="1600200"/>
            <a:ext cx="8534400" cy="4525963"/>
          </a:xfrm>
        </p:spPr>
        <p:txBody>
          <a:bodyPr/>
          <a:lstStyle/>
          <a:p>
            <a:r>
              <a:rPr lang="en-US" dirty="0"/>
              <a:t>Now, add appropriate multiples of Row 1 onto Rows 2, 3 and 4:</a:t>
            </a:r>
          </a:p>
          <a:p>
            <a:pPr lvl="1"/>
            <a:r>
              <a:rPr lang="en-US" dirty="0"/>
              <a:t>Add </a:t>
            </a:r>
            <a:r>
              <a:rPr lang="en-US" dirty="0">
                <a:latin typeface="Times New Roman" panose="02020603050405020304" pitchFamily="18" charset="0"/>
              </a:rPr>
              <a:t>–4/5 = –0.8</a:t>
            </a:r>
            <a:r>
              <a:rPr lang="en-US" dirty="0"/>
              <a:t> times Row 1 onto Row 2</a:t>
            </a:r>
          </a:p>
          <a:p>
            <a:pPr lvl="1"/>
            <a:r>
              <a:rPr lang="en-US" dirty="0"/>
              <a:t>Add </a:t>
            </a:r>
            <a:r>
              <a:rPr lang="en-US" dirty="0">
                <a:latin typeface="Times New Roman" panose="02020603050405020304" pitchFamily="18" charset="0"/>
              </a:rPr>
              <a:t>–(–1.5)/5 = 0.3</a:t>
            </a:r>
            <a:r>
              <a:rPr lang="en-US" dirty="0"/>
              <a:t> times Row 1 onto Row 3</a:t>
            </a:r>
          </a:p>
          <a:p>
            <a:pPr lvl="1"/>
            <a:r>
              <a:rPr lang="en-US" dirty="0"/>
              <a:t>Add </a:t>
            </a:r>
            <a:r>
              <a:rPr lang="en-US" dirty="0">
                <a:latin typeface="Times New Roman" panose="02020603050405020304" pitchFamily="18" charset="0"/>
              </a:rPr>
              <a:t>–3/5 = –0.6</a:t>
            </a:r>
            <a:r>
              <a:rPr lang="en-US" dirty="0"/>
              <a:t> times Row 1 onto Row 4</a:t>
            </a:r>
            <a:br>
              <a:rPr lang="en-US" dirty="0"/>
            </a:br>
            <a:r>
              <a:rPr lang="en-US" dirty="0"/>
              <a:t>	</a:t>
            </a:r>
          </a:p>
          <a:p>
            <a:pPr lvl="1"/>
            <a:endParaRPr lang="en-US" dirty="0">
              <a:latin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t>Linear algebra</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21</a:t>
            </a:fld>
            <a:endParaRPr lang="en-CA"/>
          </a:p>
        </p:txBody>
      </p:sp>
      <p:graphicFrame>
        <p:nvGraphicFramePr>
          <p:cNvPr id="9" name="Object 8">
            <a:extLst>
              <a:ext uri="{FF2B5EF4-FFF2-40B4-BE49-F238E27FC236}">
                <a16:creationId xmlns:a16="http://schemas.microsoft.com/office/drawing/2014/main" id="{C61F2F7C-D127-46DC-84A0-645F69C754E1}"/>
              </a:ext>
            </a:extLst>
          </p:cNvPr>
          <p:cNvGraphicFramePr>
            <a:graphicFrameLocks noChangeAspect="1"/>
          </p:cNvGraphicFramePr>
          <p:nvPr>
            <p:extLst>
              <p:ext uri="{D42A27DB-BD31-4B8C-83A1-F6EECF244321}">
                <p14:modId xmlns:p14="http://schemas.microsoft.com/office/powerpoint/2010/main" val="2241459508"/>
              </p:ext>
            </p:extLst>
          </p:nvPr>
        </p:nvGraphicFramePr>
        <p:xfrm>
          <a:off x="2419350" y="5019675"/>
          <a:ext cx="4056063" cy="1731963"/>
        </p:xfrm>
        <a:graphic>
          <a:graphicData uri="http://schemas.openxmlformats.org/presentationml/2006/ole">
            <mc:AlternateContent xmlns:mc="http://schemas.openxmlformats.org/markup-compatibility/2006">
              <mc:Choice xmlns:v="urn:schemas-microsoft-com:vml" Requires="v">
                <p:oleObj name="Equation" r:id="rId5" imgW="1815840" imgH="774360" progId="Equation.DSMT4">
                  <p:embed/>
                </p:oleObj>
              </mc:Choice>
              <mc:Fallback>
                <p:oleObj name="Equation" r:id="rId5" imgW="1815840" imgH="774360" progId="Equation.DSMT4">
                  <p:embed/>
                  <p:pic>
                    <p:nvPicPr>
                      <p:cNvPr id="9" name="Object 8">
                        <a:extLst>
                          <a:ext uri="{FF2B5EF4-FFF2-40B4-BE49-F238E27FC236}">
                            <a16:creationId xmlns:a16="http://schemas.microsoft.com/office/drawing/2014/main" id="{C61F2F7C-D127-46DC-84A0-645F69C754E1}"/>
                          </a:ext>
                        </a:extLst>
                      </p:cNvPr>
                      <p:cNvPicPr/>
                      <p:nvPr/>
                    </p:nvPicPr>
                    <p:blipFill>
                      <a:blip r:embed="rId6"/>
                      <a:stretch>
                        <a:fillRect/>
                      </a:stretch>
                    </p:blipFill>
                    <p:spPr>
                      <a:xfrm>
                        <a:off x="2419350" y="5019675"/>
                        <a:ext cx="4056063" cy="1731963"/>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95166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Gaussian elimination with partial pivoting</a:t>
            </a:r>
            <a:endParaRPr lang="en-CA" dirty="0"/>
          </a:p>
        </p:txBody>
      </p:sp>
      <p:sp>
        <p:nvSpPr>
          <p:cNvPr id="3" name="Content Placeholder 2"/>
          <p:cNvSpPr>
            <a:spLocks noGrp="1"/>
          </p:cNvSpPr>
          <p:nvPr>
            <p:ph idx="1"/>
          </p:nvPr>
        </p:nvSpPr>
        <p:spPr>
          <a:xfrm>
            <a:off x="457200" y="1600200"/>
            <a:ext cx="8534400" cy="4525963"/>
          </a:xfrm>
        </p:spPr>
        <p:txBody>
          <a:bodyPr/>
          <a:lstStyle/>
          <a:p>
            <a:r>
              <a:rPr lang="en-US" dirty="0"/>
              <a:t>Continuing in the second column, the largest entry in absolute value on or below entry </a:t>
            </a:r>
            <a:r>
              <a:rPr lang="en-US" dirty="0">
                <a:latin typeface="Times New Roman" panose="02020603050405020304" pitchFamily="18" charset="0"/>
              </a:rPr>
              <a:t>(2, 2)</a:t>
            </a:r>
            <a:r>
              <a:rPr lang="en-US" dirty="0"/>
              <a:t> is 6 in Row 4</a:t>
            </a:r>
          </a:p>
          <a:p>
            <a:pPr lvl="1"/>
            <a:r>
              <a:rPr lang="en-US" dirty="0"/>
              <a:t>Swap Rows 2 and 4</a:t>
            </a:r>
            <a:br>
              <a:rPr lang="en-US" dirty="0"/>
            </a:br>
            <a:r>
              <a:rPr lang="en-US" dirty="0"/>
              <a:t>	</a:t>
            </a:r>
          </a:p>
          <a:p>
            <a:pPr lvl="1"/>
            <a:endParaRPr lang="en-US" dirty="0">
              <a:latin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t>Linear algebra</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22</a:t>
            </a:fld>
            <a:endParaRPr lang="en-CA"/>
          </a:p>
        </p:txBody>
      </p:sp>
      <p:graphicFrame>
        <p:nvGraphicFramePr>
          <p:cNvPr id="9" name="Object 8">
            <a:extLst>
              <a:ext uri="{FF2B5EF4-FFF2-40B4-BE49-F238E27FC236}">
                <a16:creationId xmlns:a16="http://schemas.microsoft.com/office/drawing/2014/main" id="{C61F2F7C-D127-46DC-84A0-645F69C754E1}"/>
              </a:ext>
            </a:extLst>
          </p:cNvPr>
          <p:cNvGraphicFramePr>
            <a:graphicFrameLocks noChangeAspect="1"/>
          </p:cNvGraphicFramePr>
          <p:nvPr>
            <p:extLst>
              <p:ext uri="{D42A27DB-BD31-4B8C-83A1-F6EECF244321}">
                <p14:modId xmlns:p14="http://schemas.microsoft.com/office/powerpoint/2010/main" val="714953276"/>
              </p:ext>
            </p:extLst>
          </p:nvPr>
        </p:nvGraphicFramePr>
        <p:xfrm>
          <a:off x="2419350" y="5019675"/>
          <a:ext cx="4056063" cy="1731963"/>
        </p:xfrm>
        <a:graphic>
          <a:graphicData uri="http://schemas.openxmlformats.org/presentationml/2006/ole">
            <mc:AlternateContent xmlns:mc="http://schemas.openxmlformats.org/markup-compatibility/2006">
              <mc:Choice xmlns:v="urn:schemas-microsoft-com:vml" Requires="v">
                <p:oleObj name="Equation" r:id="rId3" imgW="1815840" imgH="774360" progId="Equation.DSMT4">
                  <p:embed/>
                </p:oleObj>
              </mc:Choice>
              <mc:Fallback>
                <p:oleObj name="Equation" r:id="rId3" imgW="1815840" imgH="774360" progId="Equation.DSMT4">
                  <p:embed/>
                  <p:pic>
                    <p:nvPicPr>
                      <p:cNvPr id="9" name="Object 8">
                        <a:extLst>
                          <a:ext uri="{FF2B5EF4-FFF2-40B4-BE49-F238E27FC236}">
                            <a16:creationId xmlns:a16="http://schemas.microsoft.com/office/drawing/2014/main" id="{C61F2F7C-D127-46DC-84A0-645F69C754E1}"/>
                          </a:ext>
                        </a:extLst>
                      </p:cNvPr>
                      <p:cNvPicPr/>
                      <p:nvPr/>
                    </p:nvPicPr>
                    <p:blipFill>
                      <a:blip r:embed="rId4"/>
                      <a:stretch>
                        <a:fillRect/>
                      </a:stretch>
                    </p:blipFill>
                    <p:spPr>
                      <a:xfrm>
                        <a:off x="2419350" y="5019675"/>
                        <a:ext cx="4056063" cy="1731963"/>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2A422CEA-BE9B-414A-A2DD-109017ED1FF5}"/>
              </a:ext>
            </a:extLst>
          </p:cNvPr>
          <p:cNvGraphicFramePr>
            <a:graphicFrameLocks noChangeAspect="1"/>
          </p:cNvGraphicFramePr>
          <p:nvPr>
            <p:extLst>
              <p:ext uri="{D42A27DB-BD31-4B8C-83A1-F6EECF244321}">
                <p14:modId xmlns:p14="http://schemas.microsoft.com/office/powerpoint/2010/main" val="2078356548"/>
              </p:ext>
            </p:extLst>
          </p:nvPr>
        </p:nvGraphicFramePr>
        <p:xfrm>
          <a:off x="2419349" y="3254462"/>
          <a:ext cx="4056063" cy="1731963"/>
        </p:xfrm>
        <a:graphic>
          <a:graphicData uri="http://schemas.openxmlformats.org/presentationml/2006/ole">
            <mc:AlternateContent xmlns:mc="http://schemas.openxmlformats.org/markup-compatibility/2006">
              <mc:Choice xmlns:v="urn:schemas-microsoft-com:vml" Requires="v">
                <p:oleObj name="Equation" r:id="rId5" imgW="1815840" imgH="774360" progId="Equation.DSMT4">
                  <p:embed/>
                </p:oleObj>
              </mc:Choice>
              <mc:Fallback>
                <p:oleObj name="Equation" r:id="rId5" imgW="1815840" imgH="774360" progId="Equation.DSMT4">
                  <p:embed/>
                  <p:pic>
                    <p:nvPicPr>
                      <p:cNvPr id="12" name="Object 11">
                        <a:extLst>
                          <a:ext uri="{FF2B5EF4-FFF2-40B4-BE49-F238E27FC236}">
                            <a16:creationId xmlns:a16="http://schemas.microsoft.com/office/drawing/2014/main" id="{2A422CEA-BE9B-414A-A2DD-109017ED1FF5}"/>
                          </a:ext>
                        </a:extLst>
                      </p:cNvPr>
                      <p:cNvPicPr/>
                      <p:nvPr/>
                    </p:nvPicPr>
                    <p:blipFill>
                      <a:blip r:embed="rId6"/>
                      <a:stretch>
                        <a:fillRect/>
                      </a:stretch>
                    </p:blipFill>
                    <p:spPr>
                      <a:xfrm>
                        <a:off x="2419349" y="3254462"/>
                        <a:ext cx="4056063" cy="1731963"/>
                      </a:xfrm>
                      <a:prstGeom prst="rect">
                        <a:avLst/>
                      </a:prstGeom>
                    </p:spPr>
                  </p:pic>
                </p:oleObj>
              </mc:Fallback>
            </mc:AlternateContent>
          </a:graphicData>
        </a:graphic>
      </p:graphicFrame>
      <p:sp>
        <p:nvSpPr>
          <p:cNvPr id="10" name="Oval 9">
            <a:extLst>
              <a:ext uri="{FF2B5EF4-FFF2-40B4-BE49-F238E27FC236}">
                <a16:creationId xmlns:a16="http://schemas.microsoft.com/office/drawing/2014/main" id="{0B7AC14E-85DA-43E1-91B5-895D11422EC5}"/>
              </a:ext>
            </a:extLst>
          </p:cNvPr>
          <p:cNvSpPr/>
          <p:nvPr/>
        </p:nvSpPr>
        <p:spPr>
          <a:xfrm>
            <a:off x="3238150" y="4499864"/>
            <a:ext cx="629174" cy="4865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30458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a:extLst>
              <a:ext uri="{FF2B5EF4-FFF2-40B4-BE49-F238E27FC236}">
                <a16:creationId xmlns:a16="http://schemas.microsoft.com/office/drawing/2014/main" id="{26520DF9-1292-499E-B276-316DFFBB1580}"/>
              </a:ext>
            </a:extLst>
          </p:cNvPr>
          <p:cNvGraphicFramePr>
            <a:graphicFrameLocks noChangeAspect="1"/>
          </p:cNvGraphicFramePr>
          <p:nvPr>
            <p:extLst>
              <p:ext uri="{D42A27DB-BD31-4B8C-83A1-F6EECF244321}">
                <p14:modId xmlns:p14="http://schemas.microsoft.com/office/powerpoint/2010/main" val="906978516"/>
              </p:ext>
            </p:extLst>
          </p:nvPr>
        </p:nvGraphicFramePr>
        <p:xfrm>
          <a:off x="2574925" y="5026025"/>
          <a:ext cx="3743325" cy="1731963"/>
        </p:xfrm>
        <a:graphic>
          <a:graphicData uri="http://schemas.openxmlformats.org/presentationml/2006/ole">
            <mc:AlternateContent xmlns:mc="http://schemas.openxmlformats.org/markup-compatibility/2006">
              <mc:Choice xmlns:v="urn:schemas-microsoft-com:vml" Requires="v">
                <p:oleObj name="Equation" r:id="rId3" imgW="1676160" imgH="774360" progId="Equation.DSMT4">
                  <p:embed/>
                </p:oleObj>
              </mc:Choice>
              <mc:Fallback>
                <p:oleObj name="Equation" r:id="rId3" imgW="1676160" imgH="774360" progId="Equation.DSMT4">
                  <p:embed/>
                  <p:pic>
                    <p:nvPicPr>
                      <p:cNvPr id="13" name="Object 12">
                        <a:extLst>
                          <a:ext uri="{FF2B5EF4-FFF2-40B4-BE49-F238E27FC236}">
                            <a16:creationId xmlns:a16="http://schemas.microsoft.com/office/drawing/2014/main" id="{26520DF9-1292-499E-B276-316DFFBB1580}"/>
                          </a:ext>
                        </a:extLst>
                      </p:cNvPr>
                      <p:cNvPicPr/>
                      <p:nvPr/>
                    </p:nvPicPr>
                    <p:blipFill>
                      <a:blip r:embed="rId4"/>
                      <a:stretch>
                        <a:fillRect/>
                      </a:stretch>
                    </p:blipFill>
                    <p:spPr>
                      <a:xfrm>
                        <a:off x="2574925" y="5026025"/>
                        <a:ext cx="3743325" cy="1731963"/>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Gaussian elimination with partial pivoting</a:t>
            </a:r>
            <a:endParaRPr lang="en-CA" dirty="0"/>
          </a:p>
        </p:txBody>
      </p:sp>
      <p:sp>
        <p:nvSpPr>
          <p:cNvPr id="3" name="Content Placeholder 2"/>
          <p:cNvSpPr>
            <a:spLocks noGrp="1"/>
          </p:cNvSpPr>
          <p:nvPr>
            <p:ph idx="1"/>
          </p:nvPr>
        </p:nvSpPr>
        <p:spPr>
          <a:xfrm>
            <a:off x="457200" y="1600200"/>
            <a:ext cx="8534400" cy="4525963"/>
          </a:xfrm>
        </p:spPr>
        <p:txBody>
          <a:bodyPr/>
          <a:lstStyle/>
          <a:p>
            <a:r>
              <a:rPr lang="en-US" dirty="0"/>
              <a:t>Now, add appropriate multiples of Row 2 onto Rows 3 and 4:</a:t>
            </a:r>
          </a:p>
          <a:p>
            <a:pPr lvl="1"/>
            <a:r>
              <a:rPr lang="en-US" dirty="0"/>
              <a:t>Add </a:t>
            </a:r>
            <a:r>
              <a:rPr lang="en-US" dirty="0">
                <a:latin typeface="Times New Roman" panose="02020603050405020304" pitchFamily="18" charset="0"/>
              </a:rPr>
              <a:t>–(–5.4)/6 = 0.9</a:t>
            </a:r>
            <a:r>
              <a:rPr lang="en-US" dirty="0"/>
              <a:t> times Row 2 onto Row 3</a:t>
            </a:r>
          </a:p>
          <a:p>
            <a:pPr lvl="1"/>
            <a:r>
              <a:rPr lang="en-US" dirty="0"/>
              <a:t>Add </a:t>
            </a:r>
            <a:r>
              <a:rPr lang="en-US" dirty="0">
                <a:latin typeface="Times New Roman" panose="02020603050405020304" pitchFamily="18" charset="0"/>
              </a:rPr>
              <a:t>–2.4/6 = –0.4</a:t>
            </a:r>
            <a:r>
              <a:rPr lang="en-US" dirty="0"/>
              <a:t> times Row 2 onto Row 4</a:t>
            </a:r>
            <a:br>
              <a:rPr lang="en-US" dirty="0"/>
            </a:br>
            <a:r>
              <a:rPr lang="en-US" dirty="0"/>
              <a:t>	</a:t>
            </a:r>
          </a:p>
          <a:p>
            <a:pPr lvl="1"/>
            <a:endParaRPr lang="en-US" dirty="0">
              <a:latin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t>Linear algebra</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23</a:t>
            </a:fld>
            <a:endParaRPr lang="en-CA"/>
          </a:p>
        </p:txBody>
      </p:sp>
      <p:graphicFrame>
        <p:nvGraphicFramePr>
          <p:cNvPr id="12" name="Object 11">
            <a:extLst>
              <a:ext uri="{FF2B5EF4-FFF2-40B4-BE49-F238E27FC236}">
                <a16:creationId xmlns:a16="http://schemas.microsoft.com/office/drawing/2014/main" id="{BD5E3F57-B109-4ED3-BB6B-1F6A37C452E4}"/>
              </a:ext>
            </a:extLst>
          </p:cNvPr>
          <p:cNvGraphicFramePr>
            <a:graphicFrameLocks noChangeAspect="1"/>
          </p:cNvGraphicFramePr>
          <p:nvPr>
            <p:extLst>
              <p:ext uri="{D42A27DB-BD31-4B8C-83A1-F6EECF244321}">
                <p14:modId xmlns:p14="http://schemas.microsoft.com/office/powerpoint/2010/main" val="1265023426"/>
              </p:ext>
            </p:extLst>
          </p:nvPr>
        </p:nvGraphicFramePr>
        <p:xfrm>
          <a:off x="2419350" y="3254463"/>
          <a:ext cx="4056063" cy="1731963"/>
        </p:xfrm>
        <a:graphic>
          <a:graphicData uri="http://schemas.openxmlformats.org/presentationml/2006/ole">
            <mc:AlternateContent xmlns:mc="http://schemas.openxmlformats.org/markup-compatibility/2006">
              <mc:Choice xmlns:v="urn:schemas-microsoft-com:vml" Requires="v">
                <p:oleObj name="Equation" r:id="rId5" imgW="1815840" imgH="774360" progId="Equation.DSMT4">
                  <p:embed/>
                </p:oleObj>
              </mc:Choice>
              <mc:Fallback>
                <p:oleObj name="Equation" r:id="rId5" imgW="1815840" imgH="774360" progId="Equation.DSMT4">
                  <p:embed/>
                  <p:pic>
                    <p:nvPicPr>
                      <p:cNvPr id="12" name="Object 11">
                        <a:extLst>
                          <a:ext uri="{FF2B5EF4-FFF2-40B4-BE49-F238E27FC236}">
                            <a16:creationId xmlns:a16="http://schemas.microsoft.com/office/drawing/2014/main" id="{BD5E3F57-B109-4ED3-BB6B-1F6A37C452E4}"/>
                          </a:ext>
                        </a:extLst>
                      </p:cNvPr>
                      <p:cNvPicPr/>
                      <p:nvPr/>
                    </p:nvPicPr>
                    <p:blipFill>
                      <a:blip r:embed="rId6"/>
                      <a:stretch>
                        <a:fillRect/>
                      </a:stretch>
                    </p:blipFill>
                    <p:spPr>
                      <a:xfrm>
                        <a:off x="2419350" y="3254463"/>
                        <a:ext cx="4056063" cy="1731963"/>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328960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Gaussian elimination with partial pivoting</a:t>
            </a:r>
            <a:endParaRPr lang="en-CA" dirty="0"/>
          </a:p>
        </p:txBody>
      </p:sp>
      <p:sp>
        <p:nvSpPr>
          <p:cNvPr id="3" name="Content Placeholder 2"/>
          <p:cNvSpPr>
            <a:spLocks noGrp="1"/>
          </p:cNvSpPr>
          <p:nvPr>
            <p:ph idx="1"/>
          </p:nvPr>
        </p:nvSpPr>
        <p:spPr>
          <a:xfrm>
            <a:off x="457200" y="1600200"/>
            <a:ext cx="8534400" cy="4525963"/>
          </a:xfrm>
        </p:spPr>
        <p:txBody>
          <a:bodyPr/>
          <a:lstStyle/>
          <a:p>
            <a:r>
              <a:rPr lang="en-US" dirty="0"/>
              <a:t>Continuing in the third column, the largest entry in absolute value on or below entry </a:t>
            </a:r>
            <a:r>
              <a:rPr lang="en-US" dirty="0">
                <a:latin typeface="Times New Roman" panose="02020603050405020304" pitchFamily="18" charset="0"/>
              </a:rPr>
              <a:t>(3, 3)</a:t>
            </a:r>
            <a:r>
              <a:rPr lang="en-US" dirty="0"/>
              <a:t> is </a:t>
            </a:r>
            <a:r>
              <a:rPr lang="en-US" dirty="0">
                <a:latin typeface="Times New Roman" panose="02020603050405020304" pitchFamily="18" charset="0"/>
              </a:rPr>
              <a:t>–10</a:t>
            </a:r>
            <a:r>
              <a:rPr lang="en-US" dirty="0"/>
              <a:t> in Row 4</a:t>
            </a:r>
          </a:p>
          <a:p>
            <a:pPr lvl="1"/>
            <a:r>
              <a:rPr lang="en-US" dirty="0"/>
              <a:t>Swap Rows 3 and 4</a:t>
            </a:r>
            <a:br>
              <a:rPr lang="en-US" dirty="0"/>
            </a:br>
            <a:r>
              <a:rPr lang="en-US" dirty="0"/>
              <a:t>	</a:t>
            </a:r>
          </a:p>
          <a:p>
            <a:pPr lvl="1"/>
            <a:endParaRPr lang="en-US" dirty="0">
              <a:latin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t>Linear algebra</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24</a:t>
            </a:fld>
            <a:endParaRPr lang="en-CA"/>
          </a:p>
        </p:txBody>
      </p:sp>
      <p:graphicFrame>
        <p:nvGraphicFramePr>
          <p:cNvPr id="9" name="Object 8">
            <a:extLst>
              <a:ext uri="{FF2B5EF4-FFF2-40B4-BE49-F238E27FC236}">
                <a16:creationId xmlns:a16="http://schemas.microsoft.com/office/drawing/2014/main" id="{C61F2F7C-D127-46DC-84A0-645F69C754E1}"/>
              </a:ext>
            </a:extLst>
          </p:cNvPr>
          <p:cNvGraphicFramePr>
            <a:graphicFrameLocks noChangeAspect="1"/>
          </p:cNvGraphicFramePr>
          <p:nvPr>
            <p:extLst>
              <p:ext uri="{D42A27DB-BD31-4B8C-83A1-F6EECF244321}">
                <p14:modId xmlns:p14="http://schemas.microsoft.com/office/powerpoint/2010/main" val="3838743926"/>
              </p:ext>
            </p:extLst>
          </p:nvPr>
        </p:nvGraphicFramePr>
        <p:xfrm>
          <a:off x="2574925" y="5019675"/>
          <a:ext cx="3743325" cy="1731963"/>
        </p:xfrm>
        <a:graphic>
          <a:graphicData uri="http://schemas.openxmlformats.org/presentationml/2006/ole">
            <mc:AlternateContent xmlns:mc="http://schemas.openxmlformats.org/markup-compatibility/2006">
              <mc:Choice xmlns:v="urn:schemas-microsoft-com:vml" Requires="v">
                <p:oleObj name="Equation" r:id="rId3" imgW="1676160" imgH="774360" progId="Equation.DSMT4">
                  <p:embed/>
                </p:oleObj>
              </mc:Choice>
              <mc:Fallback>
                <p:oleObj name="Equation" r:id="rId3" imgW="1676160" imgH="774360" progId="Equation.DSMT4">
                  <p:embed/>
                  <p:pic>
                    <p:nvPicPr>
                      <p:cNvPr id="9" name="Object 8">
                        <a:extLst>
                          <a:ext uri="{FF2B5EF4-FFF2-40B4-BE49-F238E27FC236}">
                            <a16:creationId xmlns:a16="http://schemas.microsoft.com/office/drawing/2014/main" id="{C61F2F7C-D127-46DC-84A0-645F69C754E1}"/>
                          </a:ext>
                        </a:extLst>
                      </p:cNvPr>
                      <p:cNvPicPr/>
                      <p:nvPr/>
                    </p:nvPicPr>
                    <p:blipFill>
                      <a:blip r:embed="rId4"/>
                      <a:stretch>
                        <a:fillRect/>
                      </a:stretch>
                    </p:blipFill>
                    <p:spPr>
                      <a:xfrm>
                        <a:off x="2574925" y="5019675"/>
                        <a:ext cx="3743325" cy="1731963"/>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2054AE94-7CAC-418B-8DC5-4BB5FA4A27CF}"/>
              </a:ext>
            </a:extLst>
          </p:cNvPr>
          <p:cNvGraphicFramePr>
            <a:graphicFrameLocks noChangeAspect="1"/>
          </p:cNvGraphicFramePr>
          <p:nvPr>
            <p:extLst>
              <p:ext uri="{D42A27DB-BD31-4B8C-83A1-F6EECF244321}">
                <p14:modId xmlns:p14="http://schemas.microsoft.com/office/powerpoint/2010/main" val="96703210"/>
              </p:ext>
            </p:extLst>
          </p:nvPr>
        </p:nvGraphicFramePr>
        <p:xfrm>
          <a:off x="2575717" y="3254462"/>
          <a:ext cx="3743325" cy="1731963"/>
        </p:xfrm>
        <a:graphic>
          <a:graphicData uri="http://schemas.openxmlformats.org/presentationml/2006/ole">
            <mc:AlternateContent xmlns:mc="http://schemas.openxmlformats.org/markup-compatibility/2006">
              <mc:Choice xmlns:v="urn:schemas-microsoft-com:vml" Requires="v">
                <p:oleObj name="Equation" r:id="rId5" imgW="1676160" imgH="774360" progId="Equation.DSMT4">
                  <p:embed/>
                </p:oleObj>
              </mc:Choice>
              <mc:Fallback>
                <p:oleObj name="Equation" r:id="rId5" imgW="1676160" imgH="774360" progId="Equation.DSMT4">
                  <p:embed/>
                  <p:pic>
                    <p:nvPicPr>
                      <p:cNvPr id="10" name="Object 9">
                        <a:extLst>
                          <a:ext uri="{FF2B5EF4-FFF2-40B4-BE49-F238E27FC236}">
                            <a16:creationId xmlns:a16="http://schemas.microsoft.com/office/drawing/2014/main" id="{2054AE94-7CAC-418B-8DC5-4BB5FA4A27CF}"/>
                          </a:ext>
                        </a:extLst>
                      </p:cNvPr>
                      <p:cNvPicPr/>
                      <p:nvPr/>
                    </p:nvPicPr>
                    <p:blipFill>
                      <a:blip r:embed="rId6"/>
                      <a:stretch>
                        <a:fillRect/>
                      </a:stretch>
                    </p:blipFill>
                    <p:spPr>
                      <a:xfrm>
                        <a:off x="2575717" y="3254462"/>
                        <a:ext cx="3743325" cy="1731963"/>
                      </a:xfrm>
                      <a:prstGeom prst="rect">
                        <a:avLst/>
                      </a:prstGeom>
                    </p:spPr>
                  </p:pic>
                </p:oleObj>
              </mc:Fallback>
            </mc:AlternateContent>
          </a:graphicData>
        </a:graphic>
      </p:graphicFrame>
      <p:sp>
        <p:nvSpPr>
          <p:cNvPr id="12" name="Oval 11">
            <a:extLst>
              <a:ext uri="{FF2B5EF4-FFF2-40B4-BE49-F238E27FC236}">
                <a16:creationId xmlns:a16="http://schemas.microsoft.com/office/drawing/2014/main" id="{41FB0B54-D712-4183-B231-09570F965093}"/>
              </a:ext>
            </a:extLst>
          </p:cNvPr>
          <p:cNvSpPr/>
          <p:nvPr/>
        </p:nvSpPr>
        <p:spPr>
          <a:xfrm>
            <a:off x="3817413" y="4516489"/>
            <a:ext cx="629174" cy="4865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4690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a:extLst>
              <a:ext uri="{FF2B5EF4-FFF2-40B4-BE49-F238E27FC236}">
                <a16:creationId xmlns:a16="http://schemas.microsoft.com/office/drawing/2014/main" id="{26520DF9-1292-499E-B276-316DFFBB1580}"/>
              </a:ext>
            </a:extLst>
          </p:cNvPr>
          <p:cNvGraphicFramePr>
            <a:graphicFrameLocks noChangeAspect="1"/>
          </p:cNvGraphicFramePr>
          <p:nvPr>
            <p:extLst>
              <p:ext uri="{D42A27DB-BD31-4B8C-83A1-F6EECF244321}">
                <p14:modId xmlns:p14="http://schemas.microsoft.com/office/powerpoint/2010/main" val="3389278108"/>
              </p:ext>
            </p:extLst>
          </p:nvPr>
        </p:nvGraphicFramePr>
        <p:xfrm>
          <a:off x="2730500" y="5026025"/>
          <a:ext cx="3430588" cy="1731963"/>
        </p:xfrm>
        <a:graphic>
          <a:graphicData uri="http://schemas.openxmlformats.org/presentationml/2006/ole">
            <mc:AlternateContent xmlns:mc="http://schemas.openxmlformats.org/markup-compatibility/2006">
              <mc:Choice xmlns:v="urn:schemas-microsoft-com:vml" Requires="v">
                <p:oleObj name="Equation" r:id="rId3" imgW="1536480" imgH="774360" progId="Equation.DSMT4">
                  <p:embed/>
                </p:oleObj>
              </mc:Choice>
              <mc:Fallback>
                <p:oleObj name="Equation" r:id="rId3" imgW="1536480" imgH="774360" progId="Equation.DSMT4">
                  <p:embed/>
                  <p:pic>
                    <p:nvPicPr>
                      <p:cNvPr id="13" name="Object 12">
                        <a:extLst>
                          <a:ext uri="{FF2B5EF4-FFF2-40B4-BE49-F238E27FC236}">
                            <a16:creationId xmlns:a16="http://schemas.microsoft.com/office/drawing/2014/main" id="{26520DF9-1292-499E-B276-316DFFBB1580}"/>
                          </a:ext>
                        </a:extLst>
                      </p:cNvPr>
                      <p:cNvPicPr/>
                      <p:nvPr/>
                    </p:nvPicPr>
                    <p:blipFill>
                      <a:blip r:embed="rId4"/>
                      <a:stretch>
                        <a:fillRect/>
                      </a:stretch>
                    </p:blipFill>
                    <p:spPr>
                      <a:xfrm>
                        <a:off x="2730500" y="5026025"/>
                        <a:ext cx="3430588" cy="1731963"/>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Gaussian elimination with partial pivoting</a:t>
            </a:r>
            <a:endParaRPr lang="en-CA" dirty="0"/>
          </a:p>
        </p:txBody>
      </p:sp>
      <p:sp>
        <p:nvSpPr>
          <p:cNvPr id="3" name="Content Placeholder 2"/>
          <p:cNvSpPr>
            <a:spLocks noGrp="1"/>
          </p:cNvSpPr>
          <p:nvPr>
            <p:ph idx="1"/>
          </p:nvPr>
        </p:nvSpPr>
        <p:spPr>
          <a:xfrm>
            <a:off x="457200" y="1600200"/>
            <a:ext cx="8534400" cy="4525963"/>
          </a:xfrm>
        </p:spPr>
        <p:txBody>
          <a:bodyPr/>
          <a:lstStyle/>
          <a:p>
            <a:r>
              <a:rPr lang="en-US" dirty="0"/>
              <a:t>Now, add an appropriate multiple of Row 3 onto Row 4:</a:t>
            </a:r>
          </a:p>
          <a:p>
            <a:pPr lvl="1"/>
            <a:r>
              <a:rPr lang="en-US" dirty="0"/>
              <a:t>Add </a:t>
            </a:r>
            <a:r>
              <a:rPr lang="en-US" dirty="0">
                <a:latin typeface="Times New Roman" panose="02020603050405020304" pitchFamily="18" charset="0"/>
              </a:rPr>
              <a:t>–7/(–10) = 0.7</a:t>
            </a:r>
            <a:r>
              <a:rPr lang="en-US" dirty="0"/>
              <a:t> times Row 3 onto Row 4	</a:t>
            </a:r>
          </a:p>
          <a:p>
            <a:pPr lvl="1"/>
            <a:endParaRPr lang="en-US" dirty="0">
              <a:latin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t>Linear algebra</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25</a:t>
            </a:fld>
            <a:endParaRPr lang="en-CA"/>
          </a:p>
        </p:txBody>
      </p:sp>
      <p:graphicFrame>
        <p:nvGraphicFramePr>
          <p:cNvPr id="12" name="Object 11">
            <a:extLst>
              <a:ext uri="{FF2B5EF4-FFF2-40B4-BE49-F238E27FC236}">
                <a16:creationId xmlns:a16="http://schemas.microsoft.com/office/drawing/2014/main" id="{BD5E3F57-B109-4ED3-BB6B-1F6A37C452E4}"/>
              </a:ext>
            </a:extLst>
          </p:cNvPr>
          <p:cNvGraphicFramePr>
            <a:graphicFrameLocks noChangeAspect="1"/>
          </p:cNvGraphicFramePr>
          <p:nvPr>
            <p:extLst>
              <p:ext uri="{D42A27DB-BD31-4B8C-83A1-F6EECF244321}">
                <p14:modId xmlns:p14="http://schemas.microsoft.com/office/powerpoint/2010/main" val="3707709890"/>
              </p:ext>
            </p:extLst>
          </p:nvPr>
        </p:nvGraphicFramePr>
        <p:xfrm>
          <a:off x="2574925" y="3254375"/>
          <a:ext cx="3743325" cy="1731963"/>
        </p:xfrm>
        <a:graphic>
          <a:graphicData uri="http://schemas.openxmlformats.org/presentationml/2006/ole">
            <mc:AlternateContent xmlns:mc="http://schemas.openxmlformats.org/markup-compatibility/2006">
              <mc:Choice xmlns:v="urn:schemas-microsoft-com:vml" Requires="v">
                <p:oleObj name="Equation" r:id="rId5" imgW="1676160" imgH="774360" progId="Equation.DSMT4">
                  <p:embed/>
                </p:oleObj>
              </mc:Choice>
              <mc:Fallback>
                <p:oleObj name="Equation" r:id="rId5" imgW="1676160" imgH="774360" progId="Equation.DSMT4">
                  <p:embed/>
                  <p:pic>
                    <p:nvPicPr>
                      <p:cNvPr id="12" name="Object 11">
                        <a:extLst>
                          <a:ext uri="{FF2B5EF4-FFF2-40B4-BE49-F238E27FC236}">
                            <a16:creationId xmlns:a16="http://schemas.microsoft.com/office/drawing/2014/main" id="{BD5E3F57-B109-4ED3-BB6B-1F6A37C452E4}"/>
                          </a:ext>
                        </a:extLst>
                      </p:cNvPr>
                      <p:cNvPicPr/>
                      <p:nvPr/>
                    </p:nvPicPr>
                    <p:blipFill>
                      <a:blip r:embed="rId6"/>
                      <a:stretch>
                        <a:fillRect/>
                      </a:stretch>
                    </p:blipFill>
                    <p:spPr>
                      <a:xfrm>
                        <a:off x="2574925" y="3254375"/>
                        <a:ext cx="3743325" cy="1731963"/>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20612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Gaussian elimination with partial pivoting</a:t>
            </a:r>
            <a:endParaRPr lang="en-CA" dirty="0"/>
          </a:p>
        </p:txBody>
      </p:sp>
      <p:sp>
        <p:nvSpPr>
          <p:cNvPr id="3" name="Content Placeholder 2"/>
          <p:cNvSpPr>
            <a:spLocks noGrp="1"/>
          </p:cNvSpPr>
          <p:nvPr>
            <p:ph idx="1"/>
          </p:nvPr>
        </p:nvSpPr>
        <p:spPr>
          <a:xfrm>
            <a:off x="457200" y="1600200"/>
            <a:ext cx="8534400" cy="4525963"/>
          </a:xfrm>
        </p:spPr>
        <p:txBody>
          <a:bodyPr/>
          <a:lstStyle/>
          <a:p>
            <a:r>
              <a:rPr lang="en-US" dirty="0"/>
              <a:t>We can now use backward substitution to find the solution:</a:t>
            </a:r>
          </a:p>
          <a:p>
            <a:pPr lvl="1"/>
            <a:endParaRPr lang="en-US" dirty="0">
              <a:latin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t>Linear algebra</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26</a:t>
            </a:fld>
            <a:endParaRPr lang="en-CA"/>
          </a:p>
        </p:txBody>
      </p:sp>
      <p:graphicFrame>
        <p:nvGraphicFramePr>
          <p:cNvPr id="13" name="Object 12">
            <a:extLst>
              <a:ext uri="{FF2B5EF4-FFF2-40B4-BE49-F238E27FC236}">
                <a16:creationId xmlns:a16="http://schemas.microsoft.com/office/drawing/2014/main" id="{26520DF9-1292-499E-B276-316DFFBB1580}"/>
              </a:ext>
            </a:extLst>
          </p:cNvPr>
          <p:cNvGraphicFramePr>
            <a:graphicFrameLocks noChangeAspect="1"/>
          </p:cNvGraphicFramePr>
          <p:nvPr>
            <p:extLst>
              <p:ext uri="{D42A27DB-BD31-4B8C-83A1-F6EECF244321}">
                <p14:modId xmlns:p14="http://schemas.microsoft.com/office/powerpoint/2010/main" val="4206516093"/>
              </p:ext>
            </p:extLst>
          </p:nvPr>
        </p:nvGraphicFramePr>
        <p:xfrm>
          <a:off x="2970212" y="2131218"/>
          <a:ext cx="3203575" cy="1731963"/>
        </p:xfrm>
        <a:graphic>
          <a:graphicData uri="http://schemas.openxmlformats.org/presentationml/2006/ole">
            <mc:AlternateContent xmlns:mc="http://schemas.openxmlformats.org/markup-compatibility/2006">
              <mc:Choice xmlns:v="urn:schemas-microsoft-com:vml" Requires="v">
                <p:oleObj name="Equation" r:id="rId3" imgW="1434960" imgH="774360" progId="Equation.DSMT4">
                  <p:embed/>
                </p:oleObj>
              </mc:Choice>
              <mc:Fallback>
                <p:oleObj name="Equation" r:id="rId3" imgW="1434960" imgH="774360" progId="Equation.DSMT4">
                  <p:embed/>
                  <p:pic>
                    <p:nvPicPr>
                      <p:cNvPr id="13" name="Object 12">
                        <a:extLst>
                          <a:ext uri="{FF2B5EF4-FFF2-40B4-BE49-F238E27FC236}">
                            <a16:creationId xmlns:a16="http://schemas.microsoft.com/office/drawing/2014/main" id="{26520DF9-1292-499E-B276-316DFFBB1580}"/>
                          </a:ext>
                        </a:extLst>
                      </p:cNvPr>
                      <p:cNvPicPr/>
                      <p:nvPr/>
                    </p:nvPicPr>
                    <p:blipFill>
                      <a:blip r:embed="rId4"/>
                      <a:stretch>
                        <a:fillRect/>
                      </a:stretch>
                    </p:blipFill>
                    <p:spPr>
                      <a:xfrm>
                        <a:off x="2970212" y="2131218"/>
                        <a:ext cx="3203575" cy="1731963"/>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08A74D02-0FE6-4545-9FEC-AC2953CF1221}"/>
              </a:ext>
            </a:extLst>
          </p:cNvPr>
          <p:cNvGraphicFramePr>
            <a:graphicFrameLocks noChangeAspect="1"/>
          </p:cNvGraphicFramePr>
          <p:nvPr>
            <p:extLst>
              <p:ext uri="{D42A27DB-BD31-4B8C-83A1-F6EECF244321}">
                <p14:modId xmlns:p14="http://schemas.microsoft.com/office/powerpoint/2010/main" val="3812744758"/>
              </p:ext>
            </p:extLst>
          </p:nvPr>
        </p:nvGraphicFramePr>
        <p:xfrm>
          <a:off x="1291759" y="3708061"/>
          <a:ext cx="1728787" cy="795338"/>
        </p:xfrm>
        <a:graphic>
          <a:graphicData uri="http://schemas.openxmlformats.org/presentationml/2006/ole">
            <mc:AlternateContent xmlns:mc="http://schemas.openxmlformats.org/markup-compatibility/2006">
              <mc:Choice xmlns:v="urn:schemas-microsoft-com:vml" Requires="v">
                <p:oleObj name="Equation" r:id="rId5" imgW="774360" imgH="355320" progId="Equation.DSMT4">
                  <p:embed/>
                </p:oleObj>
              </mc:Choice>
              <mc:Fallback>
                <p:oleObj name="Equation" r:id="rId5" imgW="774360" imgH="355320" progId="Equation.DSMT4">
                  <p:embed/>
                  <p:pic>
                    <p:nvPicPr>
                      <p:cNvPr id="9" name="Object 8">
                        <a:extLst>
                          <a:ext uri="{FF2B5EF4-FFF2-40B4-BE49-F238E27FC236}">
                            <a16:creationId xmlns:a16="http://schemas.microsoft.com/office/drawing/2014/main" id="{08A74D02-0FE6-4545-9FEC-AC2953CF1221}"/>
                          </a:ext>
                        </a:extLst>
                      </p:cNvPr>
                      <p:cNvPicPr/>
                      <p:nvPr/>
                    </p:nvPicPr>
                    <p:blipFill>
                      <a:blip r:embed="rId6"/>
                      <a:stretch>
                        <a:fillRect/>
                      </a:stretch>
                    </p:blipFill>
                    <p:spPr>
                      <a:xfrm>
                        <a:off x="1291759" y="3708061"/>
                        <a:ext cx="1728787" cy="795338"/>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2AB72543-8761-4661-AA39-99EC81430BB8}"/>
              </a:ext>
            </a:extLst>
          </p:cNvPr>
          <p:cNvGraphicFramePr>
            <a:graphicFrameLocks noChangeAspect="1"/>
          </p:cNvGraphicFramePr>
          <p:nvPr>
            <p:extLst>
              <p:ext uri="{D42A27DB-BD31-4B8C-83A1-F6EECF244321}">
                <p14:modId xmlns:p14="http://schemas.microsoft.com/office/powerpoint/2010/main" val="1509985515"/>
              </p:ext>
            </p:extLst>
          </p:nvPr>
        </p:nvGraphicFramePr>
        <p:xfrm>
          <a:off x="1291759" y="4433887"/>
          <a:ext cx="3938588" cy="823913"/>
        </p:xfrm>
        <a:graphic>
          <a:graphicData uri="http://schemas.openxmlformats.org/presentationml/2006/ole">
            <mc:AlternateContent xmlns:mc="http://schemas.openxmlformats.org/markup-compatibility/2006">
              <mc:Choice xmlns:v="urn:schemas-microsoft-com:vml" Requires="v">
                <p:oleObj name="Equation" r:id="rId7" imgW="1765080" imgH="368280" progId="Equation.DSMT4">
                  <p:embed/>
                </p:oleObj>
              </mc:Choice>
              <mc:Fallback>
                <p:oleObj name="Equation" r:id="rId7" imgW="1765080" imgH="368280" progId="Equation.DSMT4">
                  <p:embed/>
                  <p:pic>
                    <p:nvPicPr>
                      <p:cNvPr id="10" name="Object 9">
                        <a:extLst>
                          <a:ext uri="{FF2B5EF4-FFF2-40B4-BE49-F238E27FC236}">
                            <a16:creationId xmlns:a16="http://schemas.microsoft.com/office/drawing/2014/main" id="{2AB72543-8761-4661-AA39-99EC81430BB8}"/>
                          </a:ext>
                        </a:extLst>
                      </p:cNvPr>
                      <p:cNvPicPr/>
                      <p:nvPr/>
                    </p:nvPicPr>
                    <p:blipFill>
                      <a:blip r:embed="rId8"/>
                      <a:stretch>
                        <a:fillRect/>
                      </a:stretch>
                    </p:blipFill>
                    <p:spPr>
                      <a:xfrm>
                        <a:off x="1291759" y="4433887"/>
                        <a:ext cx="3938588" cy="823913"/>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83308EF8-0650-4450-ADC2-E64DE7B1C158}"/>
              </a:ext>
            </a:extLst>
          </p:cNvPr>
          <p:cNvGraphicFramePr>
            <a:graphicFrameLocks noChangeAspect="1"/>
          </p:cNvGraphicFramePr>
          <p:nvPr>
            <p:extLst>
              <p:ext uri="{D42A27DB-BD31-4B8C-83A1-F6EECF244321}">
                <p14:modId xmlns:p14="http://schemas.microsoft.com/office/powerpoint/2010/main" val="1191706462"/>
              </p:ext>
            </p:extLst>
          </p:nvPr>
        </p:nvGraphicFramePr>
        <p:xfrm>
          <a:off x="1291759" y="5257800"/>
          <a:ext cx="4419600" cy="796925"/>
        </p:xfrm>
        <a:graphic>
          <a:graphicData uri="http://schemas.openxmlformats.org/presentationml/2006/ole">
            <mc:AlternateContent xmlns:mc="http://schemas.openxmlformats.org/markup-compatibility/2006">
              <mc:Choice xmlns:v="urn:schemas-microsoft-com:vml" Requires="v">
                <p:oleObj name="Equation" r:id="rId9" imgW="1981080" imgH="355320" progId="Equation.DSMT4">
                  <p:embed/>
                </p:oleObj>
              </mc:Choice>
              <mc:Fallback>
                <p:oleObj name="Equation" r:id="rId9" imgW="1981080" imgH="355320" progId="Equation.DSMT4">
                  <p:embed/>
                  <p:pic>
                    <p:nvPicPr>
                      <p:cNvPr id="12" name="Object 11">
                        <a:extLst>
                          <a:ext uri="{FF2B5EF4-FFF2-40B4-BE49-F238E27FC236}">
                            <a16:creationId xmlns:a16="http://schemas.microsoft.com/office/drawing/2014/main" id="{83308EF8-0650-4450-ADC2-E64DE7B1C158}"/>
                          </a:ext>
                        </a:extLst>
                      </p:cNvPr>
                      <p:cNvPicPr/>
                      <p:nvPr/>
                    </p:nvPicPr>
                    <p:blipFill>
                      <a:blip r:embed="rId10"/>
                      <a:stretch>
                        <a:fillRect/>
                      </a:stretch>
                    </p:blipFill>
                    <p:spPr>
                      <a:xfrm>
                        <a:off x="1291759" y="5257800"/>
                        <a:ext cx="4419600" cy="796925"/>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538E1B0B-5466-4002-9053-30C30C1F40DE}"/>
              </a:ext>
            </a:extLst>
          </p:cNvPr>
          <p:cNvGraphicFramePr>
            <a:graphicFrameLocks noChangeAspect="1"/>
          </p:cNvGraphicFramePr>
          <p:nvPr>
            <p:extLst>
              <p:ext uri="{D42A27DB-BD31-4B8C-83A1-F6EECF244321}">
                <p14:modId xmlns:p14="http://schemas.microsoft.com/office/powerpoint/2010/main" val="3524133969"/>
              </p:ext>
            </p:extLst>
          </p:nvPr>
        </p:nvGraphicFramePr>
        <p:xfrm>
          <a:off x="1291759" y="5983626"/>
          <a:ext cx="4475162" cy="796925"/>
        </p:xfrm>
        <a:graphic>
          <a:graphicData uri="http://schemas.openxmlformats.org/presentationml/2006/ole">
            <mc:AlternateContent xmlns:mc="http://schemas.openxmlformats.org/markup-compatibility/2006">
              <mc:Choice xmlns:v="urn:schemas-microsoft-com:vml" Requires="v">
                <p:oleObj name="Equation" r:id="rId11" imgW="2006280" imgH="355320" progId="Equation.DSMT4">
                  <p:embed/>
                </p:oleObj>
              </mc:Choice>
              <mc:Fallback>
                <p:oleObj name="Equation" r:id="rId11" imgW="2006280" imgH="355320" progId="Equation.DSMT4">
                  <p:embed/>
                  <p:pic>
                    <p:nvPicPr>
                      <p:cNvPr id="14" name="Object 13">
                        <a:extLst>
                          <a:ext uri="{FF2B5EF4-FFF2-40B4-BE49-F238E27FC236}">
                            <a16:creationId xmlns:a16="http://schemas.microsoft.com/office/drawing/2014/main" id="{538E1B0B-5466-4002-9053-30C30C1F40DE}"/>
                          </a:ext>
                        </a:extLst>
                      </p:cNvPr>
                      <p:cNvPicPr/>
                      <p:nvPr/>
                    </p:nvPicPr>
                    <p:blipFill>
                      <a:blip r:embed="rId12"/>
                      <a:stretch>
                        <a:fillRect/>
                      </a:stretch>
                    </p:blipFill>
                    <p:spPr>
                      <a:xfrm>
                        <a:off x="1291759" y="5983626"/>
                        <a:ext cx="4475162" cy="796925"/>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E6B16243-4DB7-43F8-BDA6-BCA5B24869A5}"/>
              </a:ext>
            </a:extLst>
          </p:cNvPr>
          <p:cNvGraphicFramePr>
            <a:graphicFrameLocks noChangeAspect="1"/>
          </p:cNvGraphicFramePr>
          <p:nvPr>
            <p:extLst>
              <p:ext uri="{D42A27DB-BD31-4B8C-83A1-F6EECF244321}">
                <p14:modId xmlns:p14="http://schemas.microsoft.com/office/powerpoint/2010/main" val="3016808515"/>
              </p:ext>
            </p:extLst>
          </p:nvPr>
        </p:nvGraphicFramePr>
        <p:xfrm>
          <a:off x="6275155" y="3979861"/>
          <a:ext cx="1190625" cy="1731963"/>
        </p:xfrm>
        <a:graphic>
          <a:graphicData uri="http://schemas.openxmlformats.org/presentationml/2006/ole">
            <mc:AlternateContent xmlns:mc="http://schemas.openxmlformats.org/markup-compatibility/2006">
              <mc:Choice xmlns:v="urn:schemas-microsoft-com:vml" Requires="v">
                <p:oleObj name="Equation" r:id="rId13" imgW="533160" imgH="774360" progId="Equation.DSMT4">
                  <p:embed/>
                </p:oleObj>
              </mc:Choice>
              <mc:Fallback>
                <p:oleObj name="Equation" r:id="rId13" imgW="533160" imgH="774360" progId="Equation.DSMT4">
                  <p:embed/>
                  <p:pic>
                    <p:nvPicPr>
                      <p:cNvPr id="16" name="Object 15">
                        <a:extLst>
                          <a:ext uri="{FF2B5EF4-FFF2-40B4-BE49-F238E27FC236}">
                            <a16:creationId xmlns:a16="http://schemas.microsoft.com/office/drawing/2014/main" id="{E6B16243-4DB7-43F8-BDA6-BCA5B24869A5}"/>
                          </a:ext>
                        </a:extLst>
                      </p:cNvPr>
                      <p:cNvPicPr/>
                      <p:nvPr/>
                    </p:nvPicPr>
                    <p:blipFill>
                      <a:blip r:embed="rId14"/>
                      <a:stretch>
                        <a:fillRect/>
                      </a:stretch>
                    </p:blipFill>
                    <p:spPr>
                      <a:xfrm>
                        <a:off x="6275155" y="3979861"/>
                        <a:ext cx="1190625" cy="1731963"/>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91137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Iteration</a:t>
            </a:r>
            <a:endParaRPr lang="en-CA" dirty="0"/>
          </a:p>
        </p:txBody>
      </p:sp>
      <p:sp>
        <p:nvSpPr>
          <p:cNvPr id="3" name="Content Placeholder 2"/>
          <p:cNvSpPr>
            <a:spLocks noGrp="1"/>
          </p:cNvSpPr>
          <p:nvPr>
            <p:ph idx="1"/>
          </p:nvPr>
        </p:nvSpPr>
        <p:spPr>
          <a:xfrm>
            <a:off x="457200" y="1600200"/>
            <a:ext cx="8534400" cy="4983162"/>
          </a:xfrm>
        </p:spPr>
        <p:txBody>
          <a:bodyPr/>
          <a:lstStyle/>
          <a:p>
            <a:r>
              <a:rPr lang="en-US" dirty="0"/>
              <a:t>In </a:t>
            </a:r>
            <a:r>
              <a:rPr lang="en-US" dirty="0" err="1"/>
              <a:t>M</a:t>
            </a:r>
            <a:r>
              <a:rPr lang="en-US" cap="small" dirty="0" err="1"/>
              <a:t>atlab</a:t>
            </a:r>
            <a:r>
              <a:rPr lang="en-US" dirty="0"/>
              <a:t>, you can do this as follows:</a:t>
            </a:r>
          </a:p>
          <a:p>
            <a:pPr marL="800100" lvl="2" indent="0">
              <a:buNone/>
            </a:pPr>
            <a:r>
              <a:rPr lang="en-US" dirty="0">
                <a:latin typeface="Consolas" panose="020B0609020204030204" pitchFamily="49" charset="0"/>
              </a:rPr>
              <a:t>&gt;&gt; A = [-1.5 -6.0  5.8  7.0</a:t>
            </a:r>
            <a:br>
              <a:rPr lang="en-US" dirty="0">
                <a:latin typeface="Consolas" panose="020B0609020204030204" pitchFamily="49" charset="0"/>
              </a:rPr>
            </a:br>
            <a:r>
              <a:rPr lang="en-US" dirty="0">
                <a:latin typeface="Consolas" panose="020B0609020204030204" pitchFamily="49" charset="0"/>
              </a:rPr>
              <a:t>         4.0  4.0 -8.8 -1.6</a:t>
            </a:r>
            <a:br>
              <a:rPr lang="en-US" dirty="0">
                <a:latin typeface="Consolas" panose="020B0609020204030204" pitchFamily="49" charset="0"/>
              </a:rPr>
            </a:br>
            <a:r>
              <a:rPr lang="en-US" dirty="0">
                <a:latin typeface="Consolas" panose="020B0609020204030204" pitchFamily="49" charset="0"/>
              </a:rPr>
              <a:t>         5.0  2.0  1.0 -1.0</a:t>
            </a:r>
            <a:br>
              <a:rPr lang="en-US" dirty="0">
                <a:latin typeface="Consolas" panose="020B0609020204030204" pitchFamily="49" charset="0"/>
              </a:rPr>
            </a:br>
            <a:r>
              <a:rPr lang="en-US" dirty="0">
                <a:latin typeface="Consolas" panose="020B0609020204030204" pitchFamily="49" charset="0"/>
              </a:rPr>
              <a:t>         3.0  7.2  1.6  2.4];</a:t>
            </a:r>
          </a:p>
          <a:p>
            <a:pPr marL="800100" lvl="2" indent="0">
              <a:buNone/>
            </a:pPr>
            <a:r>
              <a:rPr lang="en-US" dirty="0">
                <a:latin typeface="Consolas" panose="020B0609020204030204" pitchFamily="49" charset="0"/>
              </a:rPr>
              <a:t>&gt;&gt; v = [12.7 -34.4 8.0 -12.2]';</a:t>
            </a:r>
          </a:p>
          <a:p>
            <a:pPr marL="800100" lvl="2" indent="0">
              <a:buNone/>
            </a:pPr>
            <a:r>
              <a:rPr lang="en-US" dirty="0">
                <a:latin typeface="Consolas" panose="020B0609020204030204" pitchFamily="49" charset="0"/>
              </a:rPr>
              <a:t>&gt;&gt; u = A\v</a:t>
            </a:r>
          </a:p>
          <a:p>
            <a:pPr marL="800100" lvl="2" indent="0">
              <a:buNone/>
            </a:pPr>
            <a:r>
              <a:rPr lang="ko-KR" altLang="en-US" dirty="0">
                <a:latin typeface="Consolas" panose="020B0609020204030204" pitchFamily="49" charset="0"/>
              </a:rPr>
              <a:t>    </a:t>
            </a:r>
            <a:r>
              <a:rPr lang="en-US" altLang="ko-KR" dirty="0" err="1">
                <a:latin typeface="Consolas" panose="020B0609020204030204" pitchFamily="49" charset="0"/>
              </a:rPr>
              <a:t>ans</a:t>
            </a:r>
            <a:r>
              <a:rPr lang="en-US" altLang="ko-KR" dirty="0">
                <a:latin typeface="Consolas" panose="020B0609020204030204" pitchFamily="49" charset="0"/>
              </a:rPr>
              <a:t> =</a:t>
            </a:r>
          </a:p>
          <a:p>
            <a:pPr marL="800100" lvl="2" indent="0">
              <a:buNone/>
            </a:pPr>
            <a:r>
              <a:rPr lang="en-US" altLang="ko-KR" dirty="0">
                <a:latin typeface="Consolas" panose="020B0609020204030204" pitchFamily="49" charset="0"/>
              </a:rPr>
              <a:t>         1</a:t>
            </a:r>
          </a:p>
          <a:p>
            <a:pPr marL="800100" lvl="2" indent="0">
              <a:buNone/>
            </a:pPr>
            <a:r>
              <a:rPr lang="en-US" altLang="ko-KR" dirty="0">
                <a:latin typeface="Consolas" panose="020B0609020204030204" pitchFamily="49" charset="0"/>
              </a:rPr>
              <a:t>        -2</a:t>
            </a:r>
          </a:p>
          <a:p>
            <a:pPr marL="800100" lvl="2" indent="0">
              <a:buNone/>
            </a:pPr>
            <a:r>
              <a:rPr lang="en-US" altLang="ko-KR" dirty="0">
                <a:latin typeface="Consolas" panose="020B0609020204030204" pitchFamily="49" charset="0"/>
              </a:rPr>
              <a:t>         4</a:t>
            </a:r>
          </a:p>
          <a:p>
            <a:pPr marL="800100" lvl="2" indent="0">
              <a:buNone/>
            </a:pPr>
            <a:r>
              <a:rPr lang="en-US" altLang="ko-KR" dirty="0">
                <a:latin typeface="Consolas" panose="020B0609020204030204" pitchFamily="49" charset="0"/>
              </a:rPr>
              <a:t>        -3</a:t>
            </a:r>
            <a:r>
              <a:rPr lang="en-US" dirty="0">
                <a:latin typeface="Consolas" panose="020B0609020204030204" pitchFamily="49" charset="0"/>
              </a:rPr>
              <a:t>         </a:t>
            </a:r>
          </a:p>
        </p:txBody>
      </p:sp>
      <p:sp>
        <p:nvSpPr>
          <p:cNvPr id="4" name="Footer Placeholder 3"/>
          <p:cNvSpPr>
            <a:spLocks noGrp="1"/>
          </p:cNvSpPr>
          <p:nvPr>
            <p:ph type="ftr" sz="quarter" idx="11"/>
          </p:nvPr>
        </p:nvSpPr>
        <p:spPr/>
        <p:txBody>
          <a:bodyPr/>
          <a:lstStyle/>
          <a:p>
            <a:r>
              <a:rPr lang="en-US"/>
              <a:t>Linear algebra</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27</a:t>
            </a:fld>
            <a:endParaRPr lang="en-CA"/>
          </a:p>
        </p:txBody>
      </p:sp>
      <p:graphicFrame>
        <p:nvGraphicFramePr>
          <p:cNvPr id="8" name="Object 7">
            <a:extLst>
              <a:ext uri="{FF2B5EF4-FFF2-40B4-BE49-F238E27FC236}">
                <a16:creationId xmlns:a16="http://schemas.microsoft.com/office/drawing/2014/main" id="{C78D8669-0BA0-4CEC-BBF4-79CC23D93E40}"/>
              </a:ext>
            </a:extLst>
          </p:cNvPr>
          <p:cNvGraphicFramePr>
            <a:graphicFrameLocks noChangeAspect="1"/>
          </p:cNvGraphicFramePr>
          <p:nvPr>
            <p:extLst>
              <p:ext uri="{D42A27DB-BD31-4B8C-83A1-F6EECF244321}">
                <p14:modId xmlns:p14="http://schemas.microsoft.com/office/powerpoint/2010/main" val="4244853807"/>
              </p:ext>
            </p:extLst>
          </p:nvPr>
        </p:nvGraphicFramePr>
        <p:xfrm>
          <a:off x="6275155" y="3979861"/>
          <a:ext cx="1190625" cy="1731963"/>
        </p:xfrm>
        <a:graphic>
          <a:graphicData uri="http://schemas.openxmlformats.org/presentationml/2006/ole">
            <mc:AlternateContent xmlns:mc="http://schemas.openxmlformats.org/markup-compatibility/2006">
              <mc:Choice xmlns:v="urn:schemas-microsoft-com:vml" Requires="v">
                <p:oleObj name="Equation" r:id="rId3" imgW="533160" imgH="774360" progId="Equation.DSMT4">
                  <p:embed/>
                </p:oleObj>
              </mc:Choice>
              <mc:Fallback>
                <p:oleObj name="Equation" r:id="rId3" imgW="533160" imgH="774360" progId="Equation.DSMT4">
                  <p:embed/>
                  <p:pic>
                    <p:nvPicPr>
                      <p:cNvPr id="8" name="Object 7">
                        <a:extLst>
                          <a:ext uri="{FF2B5EF4-FFF2-40B4-BE49-F238E27FC236}">
                            <a16:creationId xmlns:a16="http://schemas.microsoft.com/office/drawing/2014/main" id="{C78D8669-0BA0-4CEC-BBF4-79CC23D93E40}"/>
                          </a:ext>
                        </a:extLst>
                      </p:cNvPr>
                      <p:cNvPicPr/>
                      <p:nvPr/>
                    </p:nvPicPr>
                    <p:blipFill>
                      <a:blip r:embed="rId4"/>
                      <a:stretch>
                        <a:fillRect/>
                      </a:stretch>
                    </p:blipFill>
                    <p:spPr>
                      <a:xfrm>
                        <a:off x="6275155" y="3979861"/>
                        <a:ext cx="1190625" cy="1731963"/>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60579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9627"/>
            <a:ext cx="8534400" cy="4525963"/>
          </a:xfrm>
        </p:spPr>
        <p:txBody>
          <a:bodyPr/>
          <a:lstStyle/>
          <a:p>
            <a:r>
              <a:rPr lang="en-US" dirty="0"/>
              <a:t>Why use \ as an operator?</a:t>
            </a:r>
            <a:r>
              <a:rPr lang="en-US" dirty="0">
                <a:latin typeface="Consolas" panose="020B0609020204030204" pitchFamily="49" charset="0"/>
              </a:rPr>
              <a:t>         </a:t>
            </a:r>
          </a:p>
        </p:txBody>
      </p:sp>
      <p:sp>
        <p:nvSpPr>
          <p:cNvPr id="17" name="TextBox 16">
            <a:extLst>
              <a:ext uri="{FF2B5EF4-FFF2-40B4-BE49-F238E27FC236}">
                <a16:creationId xmlns:a16="http://schemas.microsoft.com/office/drawing/2014/main" id="{02FDD98E-CBBE-4AF8-BFF7-A9E339CAD957}"/>
              </a:ext>
            </a:extLst>
          </p:cNvPr>
          <p:cNvSpPr txBox="1"/>
          <p:nvPr/>
        </p:nvSpPr>
        <p:spPr>
          <a:xfrm>
            <a:off x="3841166" y="2369939"/>
            <a:ext cx="865058" cy="461665"/>
          </a:xfrm>
          <a:prstGeom prst="rect">
            <a:avLst/>
          </a:prstGeom>
          <a:noFill/>
        </p:spPr>
        <p:txBody>
          <a:bodyPr wrap="square">
            <a:spAutoFit/>
          </a:bodyPr>
          <a:lstStyle/>
          <a:p>
            <a:pPr indent="-114300">
              <a:spcBef>
                <a:spcPct val="20000"/>
              </a:spcBef>
              <a:defRPr/>
            </a:pPr>
            <a:r>
              <a:rPr kumimoji="0" lang="en-US" sz="24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u =</a:t>
            </a:r>
          </a:p>
        </p:txBody>
      </p:sp>
      <p:sp>
        <p:nvSpPr>
          <p:cNvPr id="2" name="Title 1"/>
          <p:cNvSpPr>
            <a:spLocks noGrp="1"/>
          </p:cNvSpPr>
          <p:nvPr>
            <p:ph type="title"/>
          </p:nvPr>
        </p:nvSpPr>
        <p:spPr/>
        <p:txBody>
          <a:bodyPr/>
          <a:lstStyle/>
          <a:p>
            <a:r>
              <a:rPr lang="en-US" dirty="0"/>
              <a:t>Iteration</a:t>
            </a:r>
            <a:endParaRPr lang="en-CA" dirty="0"/>
          </a:p>
        </p:txBody>
      </p:sp>
      <p:sp>
        <p:nvSpPr>
          <p:cNvPr id="4" name="Footer Placeholder 3"/>
          <p:cNvSpPr>
            <a:spLocks noGrp="1"/>
          </p:cNvSpPr>
          <p:nvPr>
            <p:ph type="ftr" sz="quarter" idx="11"/>
          </p:nvPr>
        </p:nvSpPr>
        <p:spPr/>
        <p:txBody>
          <a:bodyPr/>
          <a:lstStyle/>
          <a:p>
            <a:r>
              <a:rPr lang="en-US"/>
              <a:t>Linear algebra</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28</a:t>
            </a:fld>
            <a:endParaRPr lang="en-CA"/>
          </a:p>
        </p:txBody>
      </p:sp>
      <p:sp>
        <p:nvSpPr>
          <p:cNvPr id="14" name="TextBox 13">
            <a:extLst>
              <a:ext uri="{FF2B5EF4-FFF2-40B4-BE49-F238E27FC236}">
                <a16:creationId xmlns:a16="http://schemas.microsoft.com/office/drawing/2014/main" id="{0261F9CD-4686-4496-98EE-4DE1552E1D91}"/>
              </a:ext>
            </a:extLst>
          </p:cNvPr>
          <p:cNvSpPr txBox="1"/>
          <p:nvPr/>
        </p:nvSpPr>
        <p:spPr>
          <a:xfrm>
            <a:off x="3321223" y="2161921"/>
            <a:ext cx="352163" cy="461665"/>
          </a:xfrm>
          <a:prstGeom prst="rect">
            <a:avLst/>
          </a:prstGeom>
          <a:noFill/>
        </p:spPr>
        <p:txBody>
          <a:bodyPr wrap="square">
            <a:spAutoFit/>
          </a:bodyPr>
          <a:lstStyle/>
          <a:p>
            <a:pPr indent="-114300">
              <a:spcBef>
                <a:spcPct val="20000"/>
              </a:spcBef>
              <a:defRPr/>
            </a:pPr>
            <a:r>
              <a:rPr kumimoji="0" lang="en-US" sz="24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1</a:t>
            </a:r>
          </a:p>
        </p:txBody>
      </p:sp>
      <p:sp>
        <p:nvSpPr>
          <p:cNvPr id="16" name="TextBox 15">
            <a:extLst>
              <a:ext uri="{FF2B5EF4-FFF2-40B4-BE49-F238E27FC236}">
                <a16:creationId xmlns:a16="http://schemas.microsoft.com/office/drawing/2014/main" id="{FDB1693D-6311-4D75-AF42-8255B0819151}"/>
              </a:ext>
            </a:extLst>
          </p:cNvPr>
          <p:cNvSpPr txBox="1"/>
          <p:nvPr/>
        </p:nvSpPr>
        <p:spPr>
          <a:xfrm>
            <a:off x="3673386" y="2369939"/>
            <a:ext cx="416177" cy="461665"/>
          </a:xfrm>
          <a:prstGeom prst="rect">
            <a:avLst/>
          </a:prstGeom>
          <a:noFill/>
        </p:spPr>
        <p:txBody>
          <a:bodyPr wrap="square">
            <a:spAutoFit/>
          </a:bodyPr>
          <a:lstStyle/>
          <a:p>
            <a:pPr indent="-114300">
              <a:spcBef>
                <a:spcPct val="20000"/>
              </a:spcBef>
              <a:defRPr/>
            </a:pPr>
            <a:r>
              <a:rPr kumimoji="0" lang="en-US" sz="24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A</a:t>
            </a:r>
          </a:p>
        </p:txBody>
      </p:sp>
      <p:sp>
        <p:nvSpPr>
          <p:cNvPr id="18" name="TextBox 17">
            <a:extLst>
              <a:ext uri="{FF2B5EF4-FFF2-40B4-BE49-F238E27FC236}">
                <a16:creationId xmlns:a16="http://schemas.microsoft.com/office/drawing/2014/main" id="{7C884196-B77A-407E-ADE6-49920E5980BD}"/>
              </a:ext>
            </a:extLst>
          </p:cNvPr>
          <p:cNvSpPr txBox="1"/>
          <p:nvPr/>
        </p:nvSpPr>
        <p:spPr>
          <a:xfrm>
            <a:off x="4520675" y="2369939"/>
            <a:ext cx="416177" cy="461665"/>
          </a:xfrm>
          <a:prstGeom prst="rect">
            <a:avLst/>
          </a:prstGeom>
          <a:noFill/>
        </p:spPr>
        <p:txBody>
          <a:bodyPr wrap="square">
            <a:spAutoFit/>
          </a:bodyPr>
          <a:lstStyle/>
          <a:p>
            <a:pPr indent="-114300">
              <a:spcBef>
                <a:spcPct val="20000"/>
              </a:spcBef>
              <a:defRPr/>
            </a:pPr>
            <a:r>
              <a:rPr kumimoji="0" lang="en-US" sz="24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v</a:t>
            </a:r>
          </a:p>
        </p:txBody>
      </p:sp>
      <p:sp>
        <p:nvSpPr>
          <p:cNvPr id="19" name="TextBox 18">
            <a:extLst>
              <a:ext uri="{FF2B5EF4-FFF2-40B4-BE49-F238E27FC236}">
                <a16:creationId xmlns:a16="http://schemas.microsoft.com/office/drawing/2014/main" id="{FE9E59A1-E6AA-441D-9272-E15A42E8E4CE}"/>
              </a:ext>
            </a:extLst>
          </p:cNvPr>
          <p:cNvSpPr txBox="1"/>
          <p:nvPr/>
        </p:nvSpPr>
        <p:spPr>
          <a:xfrm>
            <a:off x="3337009" y="2617260"/>
            <a:ext cx="352163" cy="461665"/>
          </a:xfrm>
          <a:prstGeom prst="rect">
            <a:avLst/>
          </a:prstGeom>
          <a:noFill/>
        </p:spPr>
        <p:txBody>
          <a:bodyPr wrap="square">
            <a:spAutoFit/>
          </a:bodyPr>
          <a:lstStyle/>
          <a:p>
            <a:pPr indent="-114300">
              <a:spcBef>
                <a:spcPct val="20000"/>
              </a:spcBef>
              <a:defRPr/>
            </a:pPr>
            <a:r>
              <a:rPr kumimoji="0" lang="en-US" sz="24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A</a:t>
            </a:r>
          </a:p>
        </p:txBody>
      </p:sp>
      <p:cxnSp>
        <p:nvCxnSpPr>
          <p:cNvPr id="21" name="Straight Connector 20">
            <a:extLst>
              <a:ext uri="{FF2B5EF4-FFF2-40B4-BE49-F238E27FC236}">
                <a16:creationId xmlns:a16="http://schemas.microsoft.com/office/drawing/2014/main" id="{93CF73A3-BF03-440E-8539-C40DBEA6EFC8}"/>
              </a:ext>
            </a:extLst>
          </p:cNvPr>
          <p:cNvCxnSpPr/>
          <p:nvPr/>
        </p:nvCxnSpPr>
        <p:spPr>
          <a:xfrm>
            <a:off x="3295881" y="2617260"/>
            <a:ext cx="37750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358D423-333F-4FAD-8D05-326B2DD54814}"/>
              </a:ext>
            </a:extLst>
          </p:cNvPr>
          <p:cNvSpPr txBox="1"/>
          <p:nvPr/>
        </p:nvSpPr>
        <p:spPr>
          <a:xfrm>
            <a:off x="4519561" y="2161921"/>
            <a:ext cx="352163" cy="461665"/>
          </a:xfrm>
          <a:prstGeom prst="rect">
            <a:avLst/>
          </a:prstGeom>
          <a:noFill/>
        </p:spPr>
        <p:txBody>
          <a:bodyPr wrap="square">
            <a:spAutoFit/>
          </a:bodyPr>
          <a:lstStyle/>
          <a:p>
            <a:pPr indent="-114300">
              <a:spcBef>
                <a:spcPct val="20000"/>
              </a:spcBef>
              <a:defRPr/>
            </a:pPr>
            <a:r>
              <a:rPr kumimoji="0" lang="en-US" sz="24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1</a:t>
            </a:r>
          </a:p>
        </p:txBody>
      </p:sp>
      <p:sp>
        <p:nvSpPr>
          <p:cNvPr id="23" name="TextBox 22">
            <a:extLst>
              <a:ext uri="{FF2B5EF4-FFF2-40B4-BE49-F238E27FC236}">
                <a16:creationId xmlns:a16="http://schemas.microsoft.com/office/drawing/2014/main" id="{EFDDF920-0C71-47FE-B763-D98F0838FC5E}"/>
              </a:ext>
            </a:extLst>
          </p:cNvPr>
          <p:cNvSpPr txBox="1"/>
          <p:nvPr/>
        </p:nvSpPr>
        <p:spPr>
          <a:xfrm>
            <a:off x="4535347" y="2617260"/>
            <a:ext cx="352163" cy="461665"/>
          </a:xfrm>
          <a:prstGeom prst="rect">
            <a:avLst/>
          </a:prstGeom>
          <a:noFill/>
        </p:spPr>
        <p:txBody>
          <a:bodyPr wrap="square">
            <a:spAutoFit/>
          </a:bodyPr>
          <a:lstStyle/>
          <a:p>
            <a:pPr indent="-114300">
              <a:spcBef>
                <a:spcPct val="20000"/>
              </a:spcBef>
              <a:defRPr/>
            </a:pPr>
            <a:r>
              <a:rPr kumimoji="0" lang="en-US" sz="24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A</a:t>
            </a:r>
          </a:p>
        </p:txBody>
      </p:sp>
      <p:cxnSp>
        <p:nvCxnSpPr>
          <p:cNvPr id="24" name="Straight Connector 23">
            <a:extLst>
              <a:ext uri="{FF2B5EF4-FFF2-40B4-BE49-F238E27FC236}">
                <a16:creationId xmlns:a16="http://schemas.microsoft.com/office/drawing/2014/main" id="{A91F9846-B4A4-42B7-A305-479BD4A145C1}"/>
              </a:ext>
            </a:extLst>
          </p:cNvPr>
          <p:cNvCxnSpPr/>
          <p:nvPr/>
        </p:nvCxnSpPr>
        <p:spPr>
          <a:xfrm>
            <a:off x="4494219" y="2617260"/>
            <a:ext cx="37750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9009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5E-6 3.33333E-6 L 0.03784 3.33333E-6 " pathEditMode="relative" rAng="0" ptsTypes="AA">
                                      <p:cBhvr>
                                        <p:cTn id="6" dur="2000" fill="hold"/>
                                        <p:tgtEl>
                                          <p:spTgt spid="18"/>
                                        </p:tgtEl>
                                        <p:attrNameLst>
                                          <p:attrName>ppt_x</p:attrName>
                                          <p:attrName>ppt_y</p:attrName>
                                        </p:attrNameLst>
                                      </p:cBhvr>
                                      <p:rCtr x="1892" y="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9"/>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4"/>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21"/>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8" presetClass="emph" presetSubtype="0" fill="hold" nodeType="clickEffect">
                                  <p:stCondLst>
                                    <p:cond delay="0"/>
                                  </p:stCondLst>
                                  <p:childTnLst>
                                    <p:animRot by="3600000">
                                      <p:cBhvr>
                                        <p:cTn id="34" dur="2000" fill="hold"/>
                                        <p:tgtEl>
                                          <p:spTgt spid="24"/>
                                        </p:tgtEl>
                                        <p:attrNameLst>
                                          <p:attrName>r</p:attrName>
                                        </p:attrNameLst>
                                      </p:cBhvr>
                                    </p:animRot>
                                  </p:childTnLst>
                                </p:cTn>
                              </p:par>
                              <p:par>
                                <p:cTn id="35" presetID="42" presetClass="path" presetSubtype="0" accel="50000" decel="50000" fill="hold" grpId="1" nodeType="withEffect">
                                  <p:stCondLst>
                                    <p:cond delay="0"/>
                                  </p:stCondLst>
                                  <p:childTnLst>
                                    <p:animMotion origin="layout" path="M -1.66667E-6 -2.59259E-6 L 0.04132 0.03287 " pathEditMode="relative" rAng="0" ptsTypes="AA">
                                      <p:cBhvr>
                                        <p:cTn id="36" dur="2000" fill="hold"/>
                                        <p:tgtEl>
                                          <p:spTgt spid="22"/>
                                        </p:tgtEl>
                                        <p:attrNameLst>
                                          <p:attrName>ppt_x</p:attrName>
                                          <p:attrName>ppt_y</p:attrName>
                                        </p:attrNameLst>
                                      </p:cBhvr>
                                      <p:rCtr x="2066" y="1644"/>
                                    </p:animMotion>
                                  </p:childTnLst>
                                </p:cTn>
                              </p:par>
                              <p:par>
                                <p:cTn id="37" presetID="10" presetClass="entr" presetSubtype="0" fill="hold" grpId="2"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42" presetClass="path" presetSubtype="0" accel="50000" decel="50000" fill="hold" grpId="1" nodeType="withEffect">
                                  <p:stCondLst>
                                    <p:cond delay="0"/>
                                  </p:stCondLst>
                                  <p:childTnLst>
                                    <p:animMotion origin="layout" path="M 2.22222E-6 2.22222E-6 L -0.01198 -0.03704 " pathEditMode="relative" rAng="0" ptsTypes="AA">
                                      <p:cBhvr>
                                        <p:cTn id="41" dur="2000" fill="hold"/>
                                        <p:tgtEl>
                                          <p:spTgt spid="23"/>
                                        </p:tgtEl>
                                        <p:attrNameLst>
                                          <p:attrName>ppt_x</p:attrName>
                                          <p:attrName>ppt_y</p:attrName>
                                        </p:attrNameLst>
                                      </p:cBhvr>
                                      <p:rCtr x="-608" y="-1852"/>
                                    </p:animMotion>
                                  </p:childTnLst>
                                </p:cTn>
                              </p:par>
                              <p:par>
                                <p:cTn id="42" presetID="42" presetClass="path" presetSubtype="0" accel="50000" decel="50000" fill="hold" nodeType="withEffect">
                                  <p:stCondLst>
                                    <p:cond delay="0"/>
                                  </p:stCondLst>
                                  <p:childTnLst>
                                    <p:animMotion origin="layout" path="M -2.77778E-6 -2.96296E-6 L 0.0158 -2.96296E-6 " pathEditMode="relative" rAng="0" ptsTypes="AA">
                                      <p:cBhvr>
                                        <p:cTn id="43" dur="2000" fill="hold"/>
                                        <p:tgtEl>
                                          <p:spTgt spid="24"/>
                                        </p:tgtEl>
                                        <p:attrNameLst>
                                          <p:attrName>ppt_x</p:attrName>
                                          <p:attrName>ppt_y</p:attrName>
                                        </p:attrNameLst>
                                      </p:cBhvr>
                                      <p:rCtr x="781" y="0"/>
                                    </p:animMotion>
                                  </p:childTnLst>
                                </p:cTn>
                              </p:par>
                              <p:par>
                                <p:cTn id="44" presetID="10" presetClass="exit" presetSubtype="0" fill="hold" grpId="3" nodeType="withEffect">
                                  <p:stCondLst>
                                    <p:cond delay="0"/>
                                  </p:stCondLst>
                                  <p:childTnLst>
                                    <p:animEffect transition="out" filter="fade">
                                      <p:cBhvr>
                                        <p:cTn id="45" dur="500"/>
                                        <p:tgtEl>
                                          <p:spTgt spid="22"/>
                                        </p:tgtEl>
                                      </p:cBhvr>
                                    </p:animEffect>
                                    <p:set>
                                      <p:cBhvr>
                                        <p:cTn id="4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6" grpId="0"/>
      <p:bldP spid="18" grpId="0"/>
      <p:bldP spid="19" grpId="0"/>
      <p:bldP spid="19" grpId="1"/>
      <p:bldP spid="22" grpId="0"/>
      <p:bldP spid="22" grpId="1"/>
      <p:bldP spid="22" grpId="2"/>
      <p:bldP spid="22" grpId="3"/>
      <p:bldP spid="23" grpId="0"/>
      <p:bldP spid="23"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Gaussian elimination with partial pivoting</a:t>
            </a:r>
            <a:endParaRPr lang="en-CA" dirty="0"/>
          </a:p>
        </p:txBody>
      </p:sp>
      <p:sp>
        <p:nvSpPr>
          <p:cNvPr id="3" name="Content Placeholder 2"/>
          <p:cNvSpPr>
            <a:spLocks noGrp="1"/>
          </p:cNvSpPr>
          <p:nvPr>
            <p:ph idx="1"/>
          </p:nvPr>
        </p:nvSpPr>
        <p:spPr>
          <a:xfrm>
            <a:off x="457200" y="1600200"/>
            <a:ext cx="8534400" cy="5121275"/>
          </a:xfrm>
        </p:spPr>
        <p:txBody>
          <a:bodyPr/>
          <a:lstStyle/>
          <a:p>
            <a:r>
              <a:rPr lang="en-US" dirty="0"/>
              <a:t>Question:</a:t>
            </a:r>
          </a:p>
          <a:p>
            <a:pPr lvl="1"/>
            <a:r>
              <a:rPr lang="en-US" dirty="0"/>
              <a:t>Suppose we followed the rules of Gaussian elimination,</a:t>
            </a:r>
            <a:br>
              <a:rPr lang="en-US" dirty="0"/>
            </a:br>
            <a:r>
              <a:rPr lang="en-US" dirty="0"/>
              <a:t>and one of the “largest entries in magnitude” we</a:t>
            </a:r>
            <a:br>
              <a:rPr lang="en-US" dirty="0"/>
            </a:br>
            <a:r>
              <a:rPr lang="en-US" dirty="0"/>
              <a:t>found was very small relative to other diagonal entries</a:t>
            </a:r>
          </a:p>
          <a:p>
            <a:pPr lvl="1"/>
            <a:endParaRPr lang="en-US" dirty="0"/>
          </a:p>
          <a:p>
            <a:pPr lvl="1"/>
            <a:endParaRPr lang="en-US" dirty="0"/>
          </a:p>
          <a:p>
            <a:pPr lvl="1"/>
            <a:endParaRPr lang="en-US" dirty="0"/>
          </a:p>
          <a:p>
            <a:pPr lvl="1"/>
            <a:endParaRPr lang="en-US" dirty="0"/>
          </a:p>
          <a:p>
            <a:pPr lvl="1"/>
            <a:endParaRPr lang="en-US" dirty="0"/>
          </a:p>
          <a:p>
            <a:pPr lvl="1"/>
            <a:r>
              <a:rPr lang="en-US" dirty="0"/>
              <a:t>Is the original matrix </a:t>
            </a:r>
            <a:r>
              <a:rPr lang="en-US" i="1" dirty="0">
                <a:latin typeface="Times New Roman" panose="02020603050405020304" pitchFamily="18" charset="0"/>
              </a:rPr>
              <a:t>A</a:t>
            </a:r>
            <a:r>
              <a:rPr lang="en-US" dirty="0"/>
              <a:t> still invertible?</a:t>
            </a:r>
          </a:p>
          <a:p>
            <a:pPr lvl="2"/>
            <a:r>
              <a:rPr lang="en-US" dirty="0"/>
              <a:t>We’ll discuss this later…</a:t>
            </a:r>
          </a:p>
          <a:p>
            <a:pPr lvl="1"/>
            <a:endParaRPr lang="en-US" dirty="0">
              <a:latin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t>Linear algebra</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29</a:t>
            </a:fld>
            <a:endParaRPr lang="en-CA"/>
          </a:p>
        </p:txBody>
      </p:sp>
      <p:graphicFrame>
        <p:nvGraphicFramePr>
          <p:cNvPr id="13" name="Object 12">
            <a:extLst>
              <a:ext uri="{FF2B5EF4-FFF2-40B4-BE49-F238E27FC236}">
                <a16:creationId xmlns:a16="http://schemas.microsoft.com/office/drawing/2014/main" id="{26520DF9-1292-499E-B276-316DFFBB1580}"/>
              </a:ext>
            </a:extLst>
          </p:cNvPr>
          <p:cNvGraphicFramePr>
            <a:graphicFrameLocks noChangeAspect="1"/>
          </p:cNvGraphicFramePr>
          <p:nvPr>
            <p:extLst>
              <p:ext uri="{D42A27DB-BD31-4B8C-83A1-F6EECF244321}">
                <p14:modId xmlns:p14="http://schemas.microsoft.com/office/powerpoint/2010/main" val="3185128215"/>
              </p:ext>
            </p:extLst>
          </p:nvPr>
        </p:nvGraphicFramePr>
        <p:xfrm>
          <a:off x="3009106" y="2997199"/>
          <a:ext cx="3430588" cy="1731963"/>
        </p:xfrm>
        <a:graphic>
          <a:graphicData uri="http://schemas.openxmlformats.org/presentationml/2006/ole">
            <mc:AlternateContent xmlns:mc="http://schemas.openxmlformats.org/markup-compatibility/2006">
              <mc:Choice xmlns:v="urn:schemas-microsoft-com:vml" Requires="v">
                <p:oleObj name="Equation" r:id="rId3" imgW="1536480" imgH="774360" progId="Equation.DSMT4">
                  <p:embed/>
                </p:oleObj>
              </mc:Choice>
              <mc:Fallback>
                <p:oleObj name="Equation" r:id="rId3" imgW="1536480" imgH="774360" progId="Equation.DSMT4">
                  <p:embed/>
                  <p:pic>
                    <p:nvPicPr>
                      <p:cNvPr id="13" name="Object 12">
                        <a:extLst>
                          <a:ext uri="{FF2B5EF4-FFF2-40B4-BE49-F238E27FC236}">
                            <a16:creationId xmlns:a16="http://schemas.microsoft.com/office/drawing/2014/main" id="{26520DF9-1292-499E-B276-316DFFBB1580}"/>
                          </a:ext>
                        </a:extLst>
                      </p:cNvPr>
                      <p:cNvPicPr/>
                      <p:nvPr/>
                    </p:nvPicPr>
                    <p:blipFill>
                      <a:blip r:embed="rId4"/>
                      <a:stretch>
                        <a:fillRect/>
                      </a:stretch>
                    </p:blipFill>
                    <p:spPr>
                      <a:xfrm>
                        <a:off x="3009106" y="2997199"/>
                        <a:ext cx="3430588" cy="1731963"/>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67571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algebra</a:t>
            </a:r>
            <a:endParaRPr lang="en-CA" dirty="0"/>
          </a:p>
        </p:txBody>
      </p:sp>
      <p:sp>
        <p:nvSpPr>
          <p:cNvPr id="3" name="Content Placeholder 2"/>
          <p:cNvSpPr>
            <a:spLocks noGrp="1"/>
          </p:cNvSpPr>
          <p:nvPr>
            <p:ph idx="1"/>
          </p:nvPr>
        </p:nvSpPr>
        <p:spPr>
          <a:xfrm>
            <a:off x="457200" y="1600200"/>
            <a:ext cx="8534400" cy="4525963"/>
          </a:xfrm>
        </p:spPr>
        <p:txBody>
          <a:bodyPr/>
          <a:lstStyle/>
          <a:p>
            <a:r>
              <a:rPr lang="en-US" dirty="0"/>
              <a:t>Systems of linear equations are often the only ones that can be</a:t>
            </a:r>
            <a:br>
              <a:rPr lang="en-US" dirty="0"/>
            </a:br>
            <a:r>
              <a:rPr lang="en-US" dirty="0"/>
              <a:t>approximated numerically with reasonable certainty</a:t>
            </a:r>
          </a:p>
          <a:p>
            <a:pPr lvl="1"/>
            <a:r>
              <a:rPr lang="en-US" dirty="0">
                <a:latin typeface="Times New Roman" panose="02020603050405020304" pitchFamily="18" charset="0"/>
              </a:rPr>
              <a:t>Many non-linear systems are often approximated using linear systems</a:t>
            </a:r>
          </a:p>
          <a:p>
            <a:pPr lvl="2"/>
            <a:r>
              <a:rPr lang="en-US" dirty="0">
                <a:latin typeface="Times New Roman" panose="02020603050405020304" pitchFamily="18" charset="0"/>
              </a:rPr>
              <a:t>For example, small-signal analysis of non-linear devices</a:t>
            </a:r>
          </a:p>
          <a:p>
            <a:pPr lvl="1"/>
            <a:r>
              <a:rPr lang="en-US" dirty="0">
                <a:latin typeface="Times New Roman" panose="02020603050405020304" pitchFamily="18" charset="0"/>
              </a:rPr>
              <a:t>The modelling of objects with momentum can generally be</a:t>
            </a:r>
            <a:br>
              <a:rPr lang="en-US" dirty="0">
                <a:latin typeface="Times New Roman" panose="02020603050405020304" pitchFamily="18" charset="0"/>
              </a:rPr>
            </a:br>
            <a:r>
              <a:rPr lang="en-US" dirty="0">
                <a:latin typeface="Times New Roman" panose="02020603050405020304" pitchFamily="18" charset="0"/>
              </a:rPr>
              <a:t>done locally in time by linear approximations</a:t>
            </a:r>
          </a:p>
          <a:p>
            <a:pPr lvl="2"/>
            <a:r>
              <a:rPr lang="en-US" dirty="0">
                <a:latin typeface="Times New Roman" panose="02020603050405020304" pitchFamily="18" charset="0"/>
              </a:rPr>
              <a:t>This of course fails if, for example, an object strikes another object </a:t>
            </a:r>
          </a:p>
        </p:txBody>
      </p:sp>
      <p:sp>
        <p:nvSpPr>
          <p:cNvPr id="4" name="Footer Placeholder 3"/>
          <p:cNvSpPr>
            <a:spLocks noGrp="1"/>
          </p:cNvSpPr>
          <p:nvPr>
            <p:ph type="ftr" sz="quarter" idx="11"/>
          </p:nvPr>
        </p:nvSpPr>
        <p:spPr/>
        <p:txBody>
          <a:bodyPr/>
          <a:lstStyle/>
          <a:p>
            <a:r>
              <a:rPr lang="en-US"/>
              <a:t>Linear algebra</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3</a:t>
            </a:fld>
            <a:endParaRPr lang="en-CA"/>
          </a:p>
        </p:txBody>
      </p:sp>
    </p:spTree>
    <p:custDataLst>
      <p:tags r:id="rId1"/>
    </p:custDataLst>
    <p:extLst>
      <p:ext uri="{BB962C8B-B14F-4D97-AF65-F5344CB8AC3E}">
        <p14:creationId xmlns:p14="http://schemas.microsoft.com/office/powerpoint/2010/main" val="109703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Iteration</a:t>
            </a:r>
            <a:endParaRPr lang="en-CA" dirty="0"/>
          </a:p>
        </p:txBody>
      </p:sp>
      <p:sp>
        <p:nvSpPr>
          <p:cNvPr id="3" name="Content Placeholder 2"/>
          <p:cNvSpPr>
            <a:spLocks noGrp="1"/>
          </p:cNvSpPr>
          <p:nvPr>
            <p:ph idx="1"/>
          </p:nvPr>
        </p:nvSpPr>
        <p:spPr>
          <a:xfrm>
            <a:off x="457200" y="1600200"/>
            <a:ext cx="8534400" cy="5257800"/>
          </a:xfrm>
        </p:spPr>
        <p:txBody>
          <a:bodyPr/>
          <a:lstStyle/>
          <a:p>
            <a:r>
              <a:rPr lang="en-US" dirty="0"/>
              <a:t>Recall the fixed-point theorem:</a:t>
            </a:r>
          </a:p>
          <a:p>
            <a:pPr lvl="1"/>
            <a:r>
              <a:rPr lang="en-US" dirty="0"/>
              <a:t>If we are trying to solve </a:t>
            </a:r>
            <a:r>
              <a:rPr lang="en-US" i="1" dirty="0">
                <a:latin typeface="Times New Roman" panose="02020603050405020304" pitchFamily="18" charset="0"/>
              </a:rPr>
              <a:t>x</a:t>
            </a:r>
            <a:r>
              <a:rPr lang="en-US" dirty="0">
                <a:latin typeface="Times New Roman" panose="02020603050405020304" pitchFamily="18" charset="0"/>
              </a:rPr>
              <a:t> = </a:t>
            </a:r>
            <a:r>
              <a:rPr lang="en-US" i="1" dirty="0">
                <a:latin typeface="Times New Roman" panose="02020603050405020304" pitchFamily="18" charset="0"/>
              </a:rPr>
              <a:t>f </a:t>
            </a:r>
            <a:r>
              <a:rPr lang="en-US" dirty="0">
                <a:latin typeface="Times New Roman" panose="02020603050405020304" pitchFamily="18" charset="0"/>
              </a:rPr>
              <a:t>(</a:t>
            </a:r>
            <a:r>
              <a:rPr lang="en-US" i="1" dirty="0">
                <a:latin typeface="Times New Roman" panose="02020603050405020304" pitchFamily="18" charset="0"/>
              </a:rPr>
              <a:t>x</a:t>
            </a:r>
            <a:r>
              <a:rPr lang="en-US" dirty="0">
                <a:latin typeface="Times New Roman" panose="02020603050405020304" pitchFamily="18" charset="0"/>
              </a:rPr>
              <a:t>)</a:t>
            </a:r>
            <a:r>
              <a:rPr lang="en-US" dirty="0"/>
              <a:t>,</a:t>
            </a:r>
            <a:br>
              <a:rPr lang="en-US" dirty="0"/>
            </a:br>
            <a:r>
              <a:rPr lang="en-US" dirty="0"/>
              <a:t>one technique is to start with an initial approximation </a:t>
            </a:r>
            <a:r>
              <a:rPr lang="en-US" i="1" dirty="0">
                <a:latin typeface="Times New Roman" panose="02020603050405020304" pitchFamily="18" charset="0"/>
              </a:rPr>
              <a:t>x</a:t>
            </a:r>
            <a:r>
              <a:rPr lang="en-US" baseline="-25000" dirty="0">
                <a:latin typeface="Times New Roman" panose="02020603050405020304" pitchFamily="18" charset="0"/>
              </a:rPr>
              <a:t>0</a:t>
            </a:r>
            <a:r>
              <a:rPr lang="en-US" dirty="0"/>
              <a:t> and</a:t>
            </a:r>
            <a:br>
              <a:rPr lang="en-US" dirty="0"/>
            </a:br>
            <a:r>
              <a:rPr lang="en-US" dirty="0"/>
              <a:t>then iterate </a:t>
            </a:r>
            <a:r>
              <a:rPr lang="en-US" i="1" dirty="0">
                <a:latin typeface="Times New Roman" panose="02020603050405020304" pitchFamily="18" charset="0"/>
              </a:rPr>
              <a:t>x</a:t>
            </a:r>
            <a:r>
              <a:rPr lang="en-US" i="1" baseline="-25000" dirty="0">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 = </a:t>
            </a:r>
            <a:r>
              <a:rPr lang="en-US" i="1" dirty="0">
                <a:latin typeface="Times New Roman" panose="02020603050405020304" pitchFamily="18" charset="0"/>
              </a:rPr>
              <a:t>f </a:t>
            </a:r>
            <a:r>
              <a:rPr lang="en-US" dirty="0">
                <a:latin typeface="Times New Roman" panose="02020603050405020304" pitchFamily="18" charset="0"/>
              </a:rPr>
              <a:t>(</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dirty="0">
                <a:latin typeface="Times New Roman" panose="02020603050405020304" pitchFamily="18" charset="0"/>
              </a:rPr>
              <a:t>)</a:t>
            </a:r>
            <a:r>
              <a:rPr lang="en-US" dirty="0"/>
              <a:t> until either</a:t>
            </a:r>
          </a:p>
          <a:p>
            <a:pPr lvl="2"/>
            <a:r>
              <a:rPr lang="en-US" dirty="0"/>
              <a:t>This sequence appears to converge</a:t>
            </a:r>
          </a:p>
          <a:p>
            <a:pPr lvl="3"/>
            <a:r>
              <a:rPr lang="en-US" dirty="0"/>
              <a:t>Successive values are </a:t>
            </a:r>
            <a:r>
              <a:rPr lang="en-US" i="1" dirty="0"/>
              <a:t>close enough</a:t>
            </a:r>
            <a:endParaRPr lang="en-US" dirty="0"/>
          </a:p>
          <a:p>
            <a:pPr lvl="2"/>
            <a:r>
              <a:rPr lang="en-US" dirty="0"/>
              <a:t>A maximum number of iterations has occurred</a:t>
            </a:r>
          </a:p>
          <a:p>
            <a:pPr lvl="2"/>
            <a:endParaRPr lang="en-US" dirty="0"/>
          </a:p>
          <a:p>
            <a:r>
              <a:rPr lang="en-US" dirty="0"/>
              <a:t>Sometimes, it is possible to rewrite an equation so that it is</a:t>
            </a:r>
            <a:br>
              <a:rPr lang="en-US" dirty="0"/>
            </a:br>
            <a:r>
              <a:rPr lang="en-US" dirty="0"/>
              <a:t>in this form:</a:t>
            </a:r>
          </a:p>
          <a:p>
            <a:endParaRPr lang="en-US" dirty="0"/>
          </a:p>
          <a:p>
            <a:pPr lvl="1"/>
            <a:r>
              <a:rPr lang="en-US" dirty="0"/>
              <a:t>This can be rewritten as either</a:t>
            </a:r>
          </a:p>
        </p:txBody>
      </p:sp>
      <p:sp>
        <p:nvSpPr>
          <p:cNvPr id="4" name="Footer Placeholder 3"/>
          <p:cNvSpPr>
            <a:spLocks noGrp="1"/>
          </p:cNvSpPr>
          <p:nvPr>
            <p:ph type="ftr" sz="quarter" idx="11"/>
          </p:nvPr>
        </p:nvSpPr>
        <p:spPr/>
        <p:txBody>
          <a:bodyPr/>
          <a:lstStyle/>
          <a:p>
            <a:r>
              <a:rPr lang="en-US"/>
              <a:t>Linear algebra</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30</a:t>
            </a:fld>
            <a:endParaRPr lang="en-CA"/>
          </a:p>
        </p:txBody>
      </p:sp>
      <p:graphicFrame>
        <p:nvGraphicFramePr>
          <p:cNvPr id="8" name="Object 7">
            <a:extLst>
              <a:ext uri="{FF2B5EF4-FFF2-40B4-BE49-F238E27FC236}">
                <a16:creationId xmlns:a16="http://schemas.microsoft.com/office/drawing/2014/main" id="{73D1AD8F-6EC1-4B6C-B0D4-187414F84502}"/>
              </a:ext>
            </a:extLst>
          </p:cNvPr>
          <p:cNvGraphicFramePr>
            <a:graphicFrameLocks noChangeAspect="1"/>
          </p:cNvGraphicFramePr>
          <p:nvPr>
            <p:extLst>
              <p:ext uri="{D42A27DB-BD31-4B8C-83A1-F6EECF244321}">
                <p14:modId xmlns:p14="http://schemas.microsoft.com/office/powerpoint/2010/main" val="523891445"/>
              </p:ext>
            </p:extLst>
          </p:nvPr>
        </p:nvGraphicFramePr>
        <p:xfrm>
          <a:off x="3341439" y="5058568"/>
          <a:ext cx="1587500" cy="398463"/>
        </p:xfrm>
        <a:graphic>
          <a:graphicData uri="http://schemas.openxmlformats.org/presentationml/2006/ole">
            <mc:AlternateContent xmlns:mc="http://schemas.openxmlformats.org/markup-compatibility/2006">
              <mc:Choice xmlns:v="urn:schemas-microsoft-com:vml" Requires="v">
                <p:oleObj name="Equation" r:id="rId3" imgW="711000" imgH="177480" progId="Equation.DSMT4">
                  <p:embed/>
                </p:oleObj>
              </mc:Choice>
              <mc:Fallback>
                <p:oleObj name="Equation" r:id="rId3" imgW="711000" imgH="177480" progId="Equation.DSMT4">
                  <p:embed/>
                  <p:pic>
                    <p:nvPicPr>
                      <p:cNvPr id="8" name="Object 7">
                        <a:extLst>
                          <a:ext uri="{FF2B5EF4-FFF2-40B4-BE49-F238E27FC236}">
                            <a16:creationId xmlns:a16="http://schemas.microsoft.com/office/drawing/2014/main" id="{73D1AD8F-6EC1-4B6C-B0D4-187414F84502}"/>
                          </a:ext>
                        </a:extLst>
                      </p:cNvPr>
                      <p:cNvPicPr/>
                      <p:nvPr/>
                    </p:nvPicPr>
                    <p:blipFill>
                      <a:blip r:embed="rId4"/>
                      <a:stretch>
                        <a:fillRect/>
                      </a:stretch>
                    </p:blipFill>
                    <p:spPr>
                      <a:xfrm>
                        <a:off x="3341439" y="5058568"/>
                        <a:ext cx="1587500" cy="398463"/>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3558E8F6-71F7-40D1-80D3-353D765FACF0}"/>
              </a:ext>
            </a:extLst>
          </p:cNvPr>
          <p:cNvGraphicFramePr>
            <a:graphicFrameLocks noChangeAspect="1"/>
          </p:cNvGraphicFramePr>
          <p:nvPr>
            <p:extLst>
              <p:ext uri="{D42A27DB-BD31-4B8C-83A1-F6EECF244321}">
                <p14:modId xmlns:p14="http://schemas.microsoft.com/office/powerpoint/2010/main" val="3303597074"/>
              </p:ext>
            </p:extLst>
          </p:nvPr>
        </p:nvGraphicFramePr>
        <p:xfrm>
          <a:off x="2278369" y="6062265"/>
          <a:ext cx="1163638" cy="398463"/>
        </p:xfrm>
        <a:graphic>
          <a:graphicData uri="http://schemas.openxmlformats.org/presentationml/2006/ole">
            <mc:AlternateContent xmlns:mc="http://schemas.openxmlformats.org/markup-compatibility/2006">
              <mc:Choice xmlns:v="urn:schemas-microsoft-com:vml" Requires="v">
                <p:oleObj name="Equation" r:id="rId5" imgW="520560" imgH="177480" progId="Equation.DSMT4">
                  <p:embed/>
                </p:oleObj>
              </mc:Choice>
              <mc:Fallback>
                <p:oleObj name="Equation" r:id="rId5" imgW="520560" imgH="177480" progId="Equation.DSMT4">
                  <p:embed/>
                  <p:pic>
                    <p:nvPicPr>
                      <p:cNvPr id="9" name="Object 8">
                        <a:extLst>
                          <a:ext uri="{FF2B5EF4-FFF2-40B4-BE49-F238E27FC236}">
                            <a16:creationId xmlns:a16="http://schemas.microsoft.com/office/drawing/2014/main" id="{3558E8F6-71F7-40D1-80D3-353D765FACF0}"/>
                          </a:ext>
                        </a:extLst>
                      </p:cNvPr>
                      <p:cNvPicPr/>
                      <p:nvPr/>
                    </p:nvPicPr>
                    <p:blipFill>
                      <a:blip r:embed="rId6"/>
                      <a:stretch>
                        <a:fillRect/>
                      </a:stretch>
                    </p:blipFill>
                    <p:spPr>
                      <a:xfrm>
                        <a:off x="2278369" y="6062265"/>
                        <a:ext cx="1163638" cy="398463"/>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D91655EA-F14C-4C5F-9868-71DF08E4AD18}"/>
              </a:ext>
            </a:extLst>
          </p:cNvPr>
          <p:cNvGraphicFramePr>
            <a:graphicFrameLocks noChangeAspect="1"/>
          </p:cNvGraphicFramePr>
          <p:nvPr>
            <p:extLst>
              <p:ext uri="{D42A27DB-BD31-4B8C-83A1-F6EECF244321}">
                <p14:modId xmlns:p14="http://schemas.microsoft.com/office/powerpoint/2010/main" val="2599112195"/>
              </p:ext>
            </p:extLst>
          </p:nvPr>
        </p:nvGraphicFramePr>
        <p:xfrm>
          <a:off x="3773182" y="5863033"/>
          <a:ext cx="1928813" cy="796925"/>
        </p:xfrm>
        <a:graphic>
          <a:graphicData uri="http://schemas.openxmlformats.org/presentationml/2006/ole">
            <mc:AlternateContent xmlns:mc="http://schemas.openxmlformats.org/markup-compatibility/2006">
              <mc:Choice xmlns:v="urn:schemas-microsoft-com:vml" Requires="v">
                <p:oleObj name="Equation" r:id="rId7" imgW="863280" imgH="355320" progId="Equation.DSMT4">
                  <p:embed/>
                </p:oleObj>
              </mc:Choice>
              <mc:Fallback>
                <p:oleObj name="Equation" r:id="rId7" imgW="863280" imgH="355320" progId="Equation.DSMT4">
                  <p:embed/>
                  <p:pic>
                    <p:nvPicPr>
                      <p:cNvPr id="10" name="Object 9">
                        <a:extLst>
                          <a:ext uri="{FF2B5EF4-FFF2-40B4-BE49-F238E27FC236}">
                            <a16:creationId xmlns:a16="http://schemas.microsoft.com/office/drawing/2014/main" id="{D91655EA-F14C-4C5F-9868-71DF08E4AD18}"/>
                          </a:ext>
                        </a:extLst>
                      </p:cNvPr>
                      <p:cNvPicPr/>
                      <p:nvPr/>
                    </p:nvPicPr>
                    <p:blipFill>
                      <a:blip r:embed="rId8"/>
                      <a:stretch>
                        <a:fillRect/>
                      </a:stretch>
                    </p:blipFill>
                    <p:spPr>
                      <a:xfrm>
                        <a:off x="3773182" y="5863033"/>
                        <a:ext cx="1928813" cy="796925"/>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C589A8DF-A05F-4DA7-B49C-537C6FAE5156}"/>
              </a:ext>
            </a:extLst>
          </p:cNvPr>
          <p:cNvGraphicFramePr>
            <a:graphicFrameLocks noChangeAspect="1"/>
          </p:cNvGraphicFramePr>
          <p:nvPr>
            <p:extLst>
              <p:ext uri="{D42A27DB-BD31-4B8C-83A1-F6EECF244321}">
                <p14:modId xmlns:p14="http://schemas.microsoft.com/office/powerpoint/2010/main" val="2617049266"/>
              </p:ext>
            </p:extLst>
          </p:nvPr>
        </p:nvGraphicFramePr>
        <p:xfrm>
          <a:off x="6033170" y="5910262"/>
          <a:ext cx="1076325" cy="796925"/>
        </p:xfrm>
        <a:graphic>
          <a:graphicData uri="http://schemas.openxmlformats.org/presentationml/2006/ole">
            <mc:AlternateContent xmlns:mc="http://schemas.openxmlformats.org/markup-compatibility/2006">
              <mc:Choice xmlns:v="urn:schemas-microsoft-com:vml" Requires="v">
                <p:oleObj name="Equation" r:id="rId9" imgW="482400" imgH="355320" progId="Equation.DSMT4">
                  <p:embed/>
                </p:oleObj>
              </mc:Choice>
              <mc:Fallback>
                <p:oleObj name="Equation" r:id="rId9" imgW="482400" imgH="355320" progId="Equation.DSMT4">
                  <p:embed/>
                  <p:pic>
                    <p:nvPicPr>
                      <p:cNvPr id="12" name="Object 11">
                        <a:extLst>
                          <a:ext uri="{FF2B5EF4-FFF2-40B4-BE49-F238E27FC236}">
                            <a16:creationId xmlns:a16="http://schemas.microsoft.com/office/drawing/2014/main" id="{C589A8DF-A05F-4DA7-B49C-537C6FAE5156}"/>
                          </a:ext>
                        </a:extLst>
                      </p:cNvPr>
                      <p:cNvPicPr/>
                      <p:nvPr/>
                    </p:nvPicPr>
                    <p:blipFill>
                      <a:blip r:embed="rId10"/>
                      <a:stretch>
                        <a:fillRect/>
                      </a:stretch>
                    </p:blipFill>
                    <p:spPr>
                      <a:xfrm>
                        <a:off x="6033170" y="5910262"/>
                        <a:ext cx="1076325" cy="796925"/>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47E262D3-DDED-4426-B15D-C3A8A0CBC0E9}"/>
              </a:ext>
            </a:extLst>
          </p:cNvPr>
          <p:cNvCxnSpPr/>
          <p:nvPr/>
        </p:nvCxnSpPr>
        <p:spPr>
          <a:xfrm>
            <a:off x="2105637" y="5981350"/>
            <a:ext cx="1591345" cy="5575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D71E434-E4C5-43F7-8E71-0C9579EDE3AC}"/>
              </a:ext>
            </a:extLst>
          </p:cNvPr>
          <p:cNvCxnSpPr/>
          <p:nvPr/>
        </p:nvCxnSpPr>
        <p:spPr>
          <a:xfrm flipV="1">
            <a:off x="2105637" y="5981350"/>
            <a:ext cx="1538040" cy="5575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5" name="Object 14">
            <a:extLst>
              <a:ext uri="{FF2B5EF4-FFF2-40B4-BE49-F238E27FC236}">
                <a16:creationId xmlns:a16="http://schemas.microsoft.com/office/drawing/2014/main" id="{D42F7EBA-8262-4DB5-A674-6581517D5054}"/>
              </a:ext>
            </a:extLst>
          </p:cNvPr>
          <p:cNvGraphicFramePr>
            <a:graphicFrameLocks noChangeAspect="1"/>
          </p:cNvGraphicFramePr>
          <p:nvPr>
            <p:extLst>
              <p:ext uri="{D42A27DB-BD31-4B8C-83A1-F6EECF244321}">
                <p14:modId xmlns:p14="http://schemas.microsoft.com/office/powerpoint/2010/main" val="770435251"/>
              </p:ext>
            </p:extLst>
          </p:nvPr>
        </p:nvGraphicFramePr>
        <p:xfrm>
          <a:off x="5466432" y="4902200"/>
          <a:ext cx="1133475" cy="825500"/>
        </p:xfrm>
        <a:graphic>
          <a:graphicData uri="http://schemas.openxmlformats.org/presentationml/2006/ole">
            <mc:AlternateContent xmlns:mc="http://schemas.openxmlformats.org/markup-compatibility/2006">
              <mc:Choice xmlns:v="urn:schemas-microsoft-com:vml" Requires="v">
                <p:oleObj name="Equation" r:id="rId11" imgW="507960" imgH="368280" progId="Equation.DSMT4">
                  <p:embed/>
                </p:oleObj>
              </mc:Choice>
              <mc:Fallback>
                <p:oleObj name="Equation" r:id="rId11" imgW="507960" imgH="368280" progId="Equation.DSMT4">
                  <p:embed/>
                  <p:pic>
                    <p:nvPicPr>
                      <p:cNvPr id="15" name="Object 14">
                        <a:extLst>
                          <a:ext uri="{FF2B5EF4-FFF2-40B4-BE49-F238E27FC236}">
                            <a16:creationId xmlns:a16="http://schemas.microsoft.com/office/drawing/2014/main" id="{D42F7EBA-8262-4DB5-A674-6581517D5054}"/>
                          </a:ext>
                        </a:extLst>
                      </p:cNvPr>
                      <p:cNvPicPr/>
                      <p:nvPr/>
                    </p:nvPicPr>
                    <p:blipFill>
                      <a:blip r:embed="rId12"/>
                      <a:stretch>
                        <a:fillRect/>
                      </a:stretch>
                    </p:blipFill>
                    <p:spPr>
                      <a:xfrm>
                        <a:off x="5466432" y="4902200"/>
                        <a:ext cx="1133475" cy="825500"/>
                      </a:xfrm>
                      <a:prstGeom prst="rect">
                        <a:avLst/>
                      </a:prstGeom>
                    </p:spPr>
                  </p:pic>
                </p:oleObj>
              </mc:Fallback>
            </mc:AlternateContent>
          </a:graphicData>
        </a:graphic>
      </p:graphicFrame>
      <p:sp>
        <p:nvSpPr>
          <p:cNvPr id="16" name="Rectangle 15"/>
          <p:cNvSpPr/>
          <p:nvPr/>
        </p:nvSpPr>
        <p:spPr>
          <a:xfrm>
            <a:off x="7608456" y="4973955"/>
            <a:ext cx="1535544" cy="738664"/>
          </a:xfrm>
          <a:prstGeom prst="rect">
            <a:avLst/>
          </a:prstGeom>
        </p:spPr>
        <p:txBody>
          <a:bodyPr wrap="square">
            <a:spAutoFit/>
          </a:bodyPr>
          <a:lstStyle/>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You don’t have to</a:t>
            </a:r>
          </a:p>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know how to find </a:t>
            </a:r>
          </a:p>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these</a:t>
            </a:r>
            <a:endParaRPr lang="en-CA" sz="1100" dirty="0"/>
          </a:p>
        </p:txBody>
      </p:sp>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12214" y="5143642"/>
            <a:ext cx="396241" cy="399289"/>
          </a:xfrm>
          <a:prstGeom prst="rect">
            <a:avLst/>
          </a:prstGeom>
        </p:spPr>
      </p:pic>
    </p:spTree>
    <p:custDataLst>
      <p:tags r:id="rId1"/>
    </p:custDataLst>
    <p:extLst>
      <p:ext uri="{BB962C8B-B14F-4D97-AF65-F5344CB8AC3E}">
        <p14:creationId xmlns:p14="http://schemas.microsoft.com/office/powerpoint/2010/main" val="13885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Iteration</a:t>
            </a:r>
            <a:endParaRPr lang="en-CA" dirty="0"/>
          </a:p>
        </p:txBody>
      </p:sp>
      <p:sp>
        <p:nvSpPr>
          <p:cNvPr id="3" name="Content Placeholder 2"/>
          <p:cNvSpPr>
            <a:spLocks noGrp="1"/>
          </p:cNvSpPr>
          <p:nvPr>
            <p:ph idx="1"/>
          </p:nvPr>
        </p:nvSpPr>
        <p:spPr>
          <a:xfrm>
            <a:off x="457200" y="1600200"/>
            <a:ext cx="8534400" cy="4525963"/>
          </a:xfrm>
        </p:spPr>
        <p:txBody>
          <a:bodyPr/>
          <a:lstStyle/>
          <a:p>
            <a:r>
              <a:rPr lang="en-US" dirty="0"/>
              <a:t>Now, take a look at this equation:</a:t>
            </a:r>
          </a:p>
          <a:p>
            <a:endParaRPr lang="en-US" dirty="0"/>
          </a:p>
          <a:p>
            <a:pPr lvl="2"/>
            <a:endParaRPr lang="en-US" dirty="0"/>
          </a:p>
          <a:p>
            <a:r>
              <a:rPr lang="en-US" dirty="0"/>
              <a:t>It is not of the form </a:t>
            </a:r>
          </a:p>
          <a:p>
            <a:endParaRPr lang="en-US" dirty="0"/>
          </a:p>
          <a:p>
            <a:pPr lvl="1"/>
            <a:r>
              <a:rPr lang="en-US" dirty="0"/>
              <a:t>Can we rewrite it?</a:t>
            </a:r>
          </a:p>
        </p:txBody>
      </p:sp>
      <p:sp>
        <p:nvSpPr>
          <p:cNvPr id="4" name="Footer Placeholder 3"/>
          <p:cNvSpPr>
            <a:spLocks noGrp="1"/>
          </p:cNvSpPr>
          <p:nvPr>
            <p:ph type="ftr" sz="quarter" idx="11"/>
          </p:nvPr>
        </p:nvSpPr>
        <p:spPr/>
        <p:txBody>
          <a:bodyPr/>
          <a:lstStyle/>
          <a:p>
            <a:r>
              <a:rPr lang="en-US"/>
              <a:t>Linear algebra</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31</a:t>
            </a:fld>
            <a:endParaRPr lang="en-CA"/>
          </a:p>
        </p:txBody>
      </p:sp>
      <p:graphicFrame>
        <p:nvGraphicFramePr>
          <p:cNvPr id="16" name="Object 15">
            <a:extLst>
              <a:ext uri="{FF2B5EF4-FFF2-40B4-BE49-F238E27FC236}">
                <a16:creationId xmlns:a16="http://schemas.microsoft.com/office/drawing/2014/main" id="{8455009C-FCCA-4612-AEA9-7153DC0BD4FF}"/>
              </a:ext>
            </a:extLst>
          </p:cNvPr>
          <p:cNvGraphicFramePr>
            <a:graphicFrameLocks noChangeAspect="1"/>
          </p:cNvGraphicFramePr>
          <p:nvPr>
            <p:extLst>
              <p:ext uri="{D42A27DB-BD31-4B8C-83A1-F6EECF244321}">
                <p14:modId xmlns:p14="http://schemas.microsoft.com/office/powerpoint/2010/main" val="4004501804"/>
              </p:ext>
            </p:extLst>
          </p:nvPr>
        </p:nvGraphicFramePr>
        <p:xfrm>
          <a:off x="4211003" y="2118742"/>
          <a:ext cx="1026795" cy="377190"/>
        </p:xfrm>
        <a:graphic>
          <a:graphicData uri="http://schemas.openxmlformats.org/presentationml/2006/ole">
            <mc:AlternateContent xmlns:mc="http://schemas.openxmlformats.org/markup-compatibility/2006">
              <mc:Choice xmlns:v="urn:schemas-microsoft-com:vml" Requires="v">
                <p:oleObj name="Equation" r:id="rId3" imgW="419040" imgH="152280" progId="Equation.DSMT4">
                  <p:embed/>
                </p:oleObj>
              </mc:Choice>
              <mc:Fallback>
                <p:oleObj name="Equation" r:id="rId3" imgW="419040" imgH="152280" progId="Equation.DSMT4">
                  <p:embed/>
                  <p:pic>
                    <p:nvPicPr>
                      <p:cNvPr id="16" name="Object 15">
                        <a:extLst>
                          <a:ext uri="{FF2B5EF4-FFF2-40B4-BE49-F238E27FC236}">
                            <a16:creationId xmlns:a16="http://schemas.microsoft.com/office/drawing/2014/main" id="{8455009C-FCCA-4612-AEA9-7153DC0BD4FF}"/>
                          </a:ext>
                        </a:extLst>
                      </p:cNvPr>
                      <p:cNvPicPr/>
                      <p:nvPr/>
                    </p:nvPicPr>
                    <p:blipFill>
                      <a:blip r:embed="rId4"/>
                      <a:stretch>
                        <a:fillRect/>
                      </a:stretch>
                    </p:blipFill>
                    <p:spPr>
                      <a:xfrm>
                        <a:off x="4211003" y="2118742"/>
                        <a:ext cx="1026795" cy="37719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13799F18-6888-40D2-A355-99CE0BD68670}"/>
              </a:ext>
            </a:extLst>
          </p:cNvPr>
          <p:cNvGraphicFramePr>
            <a:graphicFrameLocks noChangeAspect="1"/>
          </p:cNvGraphicFramePr>
          <p:nvPr>
            <p:extLst>
              <p:ext uri="{D42A27DB-BD31-4B8C-83A1-F6EECF244321}">
                <p14:modId xmlns:p14="http://schemas.microsoft.com/office/powerpoint/2010/main" val="3342155121"/>
              </p:ext>
            </p:extLst>
          </p:nvPr>
        </p:nvGraphicFramePr>
        <p:xfrm>
          <a:off x="4024313" y="3160713"/>
          <a:ext cx="1182687" cy="536575"/>
        </p:xfrm>
        <a:graphic>
          <a:graphicData uri="http://schemas.openxmlformats.org/presentationml/2006/ole">
            <mc:AlternateContent xmlns:mc="http://schemas.openxmlformats.org/markup-compatibility/2006">
              <mc:Choice xmlns:v="urn:schemas-microsoft-com:vml" Requires="v">
                <p:oleObj name="Equation" r:id="rId5" imgW="482400" imgH="215640" progId="Equation.DSMT4">
                  <p:embed/>
                </p:oleObj>
              </mc:Choice>
              <mc:Fallback>
                <p:oleObj name="Equation" r:id="rId5" imgW="482400" imgH="215640" progId="Equation.DSMT4">
                  <p:embed/>
                  <p:pic>
                    <p:nvPicPr>
                      <p:cNvPr id="17" name="Object 16">
                        <a:extLst>
                          <a:ext uri="{FF2B5EF4-FFF2-40B4-BE49-F238E27FC236}">
                            <a16:creationId xmlns:a16="http://schemas.microsoft.com/office/drawing/2014/main" id="{13799F18-6888-40D2-A355-99CE0BD68670}"/>
                          </a:ext>
                        </a:extLst>
                      </p:cNvPr>
                      <p:cNvPicPr/>
                      <p:nvPr/>
                    </p:nvPicPr>
                    <p:blipFill>
                      <a:blip r:embed="rId6"/>
                      <a:stretch>
                        <a:fillRect/>
                      </a:stretch>
                    </p:blipFill>
                    <p:spPr>
                      <a:xfrm>
                        <a:off x="4024313" y="3160713"/>
                        <a:ext cx="1182687" cy="536575"/>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405724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Iteration</a:t>
            </a:r>
            <a:endParaRPr lang="en-CA" dirty="0"/>
          </a:p>
        </p:txBody>
      </p:sp>
      <p:sp>
        <p:nvSpPr>
          <p:cNvPr id="3" name="Content Placeholder 2"/>
          <p:cNvSpPr>
            <a:spLocks noGrp="1"/>
          </p:cNvSpPr>
          <p:nvPr>
            <p:ph idx="1"/>
          </p:nvPr>
        </p:nvSpPr>
        <p:spPr>
          <a:xfrm>
            <a:off x="457200" y="1600200"/>
            <a:ext cx="8534400" cy="4525963"/>
          </a:xfrm>
        </p:spPr>
        <p:txBody>
          <a:bodyPr/>
          <a:lstStyle/>
          <a:p>
            <a:r>
              <a:rPr lang="en-US" dirty="0"/>
              <a:t>There are some properties of matrices that are seen in engineering:</a:t>
            </a:r>
          </a:p>
          <a:p>
            <a:pPr lvl="1"/>
            <a:r>
              <a:rPr lang="en-US" dirty="0"/>
              <a:t>Matrices may be strictly diagonally dominant</a:t>
            </a:r>
          </a:p>
          <a:p>
            <a:pPr lvl="2"/>
            <a:r>
              <a:rPr lang="en-US" dirty="0"/>
              <a:t>That is, each diagonal entry is greater than the sum of the absolute values of all other entries in their rows or their column columns</a:t>
            </a:r>
          </a:p>
          <a:p>
            <a:pPr lvl="1"/>
            <a:r>
              <a:rPr lang="en-US" dirty="0"/>
              <a:t>This ensures that the diagonal entries are all non-zero</a:t>
            </a:r>
          </a:p>
          <a:p>
            <a:pPr lvl="1"/>
            <a:r>
              <a:rPr lang="en-US" dirty="0"/>
              <a:t>It also guarantees the matrix is invertible</a:t>
            </a:r>
          </a:p>
          <a:p>
            <a:pPr lvl="1"/>
            <a:r>
              <a:rPr lang="en-US" dirty="0"/>
              <a:t>Of these two matrices, the right is diagonally dominant</a:t>
            </a:r>
          </a:p>
          <a:p>
            <a:pPr lvl="1"/>
            <a:endParaRPr lang="en-US" dirty="0"/>
          </a:p>
          <a:p>
            <a:endParaRPr lang="en-US" dirty="0"/>
          </a:p>
          <a:p>
            <a:pPr lvl="2"/>
            <a:endParaRPr lang="en-US" dirty="0"/>
          </a:p>
        </p:txBody>
      </p:sp>
      <p:sp>
        <p:nvSpPr>
          <p:cNvPr id="4" name="Footer Placeholder 3"/>
          <p:cNvSpPr>
            <a:spLocks noGrp="1"/>
          </p:cNvSpPr>
          <p:nvPr>
            <p:ph type="ftr" sz="quarter" idx="11"/>
          </p:nvPr>
        </p:nvSpPr>
        <p:spPr/>
        <p:txBody>
          <a:bodyPr/>
          <a:lstStyle/>
          <a:p>
            <a:r>
              <a:rPr lang="en-US"/>
              <a:t>Linear algebra</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32</a:t>
            </a:fld>
            <a:endParaRPr lang="en-CA"/>
          </a:p>
        </p:txBody>
      </p:sp>
      <p:graphicFrame>
        <p:nvGraphicFramePr>
          <p:cNvPr id="10" name="Object 9">
            <a:extLst>
              <a:ext uri="{FF2B5EF4-FFF2-40B4-BE49-F238E27FC236}">
                <a16:creationId xmlns:a16="http://schemas.microsoft.com/office/drawing/2014/main" id="{83100DFD-A6BB-4759-8382-BE39479DF696}"/>
              </a:ext>
            </a:extLst>
          </p:cNvPr>
          <p:cNvGraphicFramePr>
            <a:graphicFrameLocks noChangeAspect="1"/>
          </p:cNvGraphicFramePr>
          <p:nvPr>
            <p:extLst>
              <p:ext uri="{D42A27DB-BD31-4B8C-83A1-F6EECF244321}">
                <p14:modId xmlns:p14="http://schemas.microsoft.com/office/powerpoint/2010/main" val="797794827"/>
              </p:ext>
            </p:extLst>
          </p:nvPr>
        </p:nvGraphicFramePr>
        <p:xfrm>
          <a:off x="1226410" y="4608848"/>
          <a:ext cx="3233737" cy="1731963"/>
        </p:xfrm>
        <a:graphic>
          <a:graphicData uri="http://schemas.openxmlformats.org/presentationml/2006/ole">
            <mc:AlternateContent xmlns:mc="http://schemas.openxmlformats.org/markup-compatibility/2006">
              <mc:Choice xmlns:v="urn:schemas-microsoft-com:vml" Requires="v">
                <p:oleObj name="Equation" r:id="rId3" imgW="1447560" imgH="774360" progId="Equation.DSMT4">
                  <p:embed/>
                </p:oleObj>
              </mc:Choice>
              <mc:Fallback>
                <p:oleObj name="Equation" r:id="rId3" imgW="1447560" imgH="774360" progId="Equation.DSMT4">
                  <p:embed/>
                  <p:pic>
                    <p:nvPicPr>
                      <p:cNvPr id="10" name="Object 9">
                        <a:extLst>
                          <a:ext uri="{FF2B5EF4-FFF2-40B4-BE49-F238E27FC236}">
                            <a16:creationId xmlns:a16="http://schemas.microsoft.com/office/drawing/2014/main" id="{83100DFD-A6BB-4759-8382-BE39479DF696}"/>
                          </a:ext>
                        </a:extLst>
                      </p:cNvPr>
                      <p:cNvPicPr/>
                      <p:nvPr/>
                    </p:nvPicPr>
                    <p:blipFill>
                      <a:blip r:embed="rId4"/>
                      <a:stretch>
                        <a:fillRect/>
                      </a:stretch>
                    </p:blipFill>
                    <p:spPr>
                      <a:xfrm>
                        <a:off x="1226410" y="4608848"/>
                        <a:ext cx="3233737" cy="1731963"/>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39D9D047-E925-40F9-B03B-FD694243F2DA}"/>
              </a:ext>
            </a:extLst>
          </p:cNvPr>
          <p:cNvGraphicFramePr>
            <a:graphicFrameLocks noChangeAspect="1"/>
          </p:cNvGraphicFramePr>
          <p:nvPr>
            <p:extLst>
              <p:ext uri="{D42A27DB-BD31-4B8C-83A1-F6EECF244321}">
                <p14:modId xmlns:p14="http://schemas.microsoft.com/office/powerpoint/2010/main" val="1978590145"/>
              </p:ext>
            </p:extLst>
          </p:nvPr>
        </p:nvGraphicFramePr>
        <p:xfrm>
          <a:off x="4808538" y="4608644"/>
          <a:ext cx="3063875" cy="1731963"/>
        </p:xfrm>
        <a:graphic>
          <a:graphicData uri="http://schemas.openxmlformats.org/presentationml/2006/ole">
            <mc:AlternateContent xmlns:mc="http://schemas.openxmlformats.org/markup-compatibility/2006">
              <mc:Choice xmlns:v="urn:schemas-microsoft-com:vml" Requires="v">
                <p:oleObj name="Equation" r:id="rId5" imgW="1371600" imgH="774360" progId="Equation.DSMT4">
                  <p:embed/>
                </p:oleObj>
              </mc:Choice>
              <mc:Fallback>
                <p:oleObj name="Equation" r:id="rId5" imgW="1371600" imgH="774360" progId="Equation.DSMT4">
                  <p:embed/>
                  <p:pic>
                    <p:nvPicPr>
                      <p:cNvPr id="12" name="Object 11">
                        <a:extLst>
                          <a:ext uri="{FF2B5EF4-FFF2-40B4-BE49-F238E27FC236}">
                            <a16:creationId xmlns:a16="http://schemas.microsoft.com/office/drawing/2014/main" id="{39D9D047-E925-40F9-B03B-FD694243F2DA}"/>
                          </a:ext>
                        </a:extLst>
                      </p:cNvPr>
                      <p:cNvPicPr/>
                      <p:nvPr/>
                    </p:nvPicPr>
                    <p:blipFill>
                      <a:blip r:embed="rId6"/>
                      <a:stretch>
                        <a:fillRect/>
                      </a:stretch>
                    </p:blipFill>
                    <p:spPr>
                      <a:xfrm>
                        <a:off x="4808538" y="4608644"/>
                        <a:ext cx="3063875" cy="1731963"/>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82276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Iteration</a:t>
            </a:r>
            <a:endParaRPr lang="en-CA" dirty="0"/>
          </a:p>
        </p:txBody>
      </p:sp>
      <p:sp>
        <p:nvSpPr>
          <p:cNvPr id="3" name="Content Placeholder 2"/>
          <p:cNvSpPr>
            <a:spLocks noGrp="1"/>
          </p:cNvSpPr>
          <p:nvPr>
            <p:ph idx="1"/>
          </p:nvPr>
        </p:nvSpPr>
        <p:spPr>
          <a:xfrm>
            <a:off x="457200" y="1600200"/>
            <a:ext cx="8534400" cy="4525963"/>
          </a:xfrm>
        </p:spPr>
        <p:txBody>
          <a:bodyPr/>
          <a:lstStyle/>
          <a:p>
            <a:r>
              <a:rPr lang="en-US" dirty="0"/>
              <a:t>Consider this equation:</a:t>
            </a:r>
          </a:p>
          <a:p>
            <a:endParaRPr lang="en-US" dirty="0"/>
          </a:p>
          <a:p>
            <a:pPr lvl="2"/>
            <a:endParaRPr lang="en-US" dirty="0"/>
          </a:p>
          <a:p>
            <a:r>
              <a:rPr lang="en-US" dirty="0"/>
              <a:t>We can rewrite </a:t>
            </a:r>
            <a:r>
              <a:rPr lang="en-US" i="1" dirty="0">
                <a:latin typeface="Times New Roman" panose="02020603050405020304" pitchFamily="18" charset="0"/>
              </a:rPr>
              <a:t>A</a:t>
            </a:r>
            <a:r>
              <a:rPr lang="en-US" dirty="0"/>
              <a:t> as the sum of a diagonal matrix and</a:t>
            </a:r>
            <a:br>
              <a:rPr lang="en-US" dirty="0"/>
            </a:br>
            <a:r>
              <a:rPr lang="en-US" dirty="0"/>
              <a:t>	an off-diagonal matrix</a:t>
            </a:r>
          </a:p>
          <a:p>
            <a:endParaRPr lang="en-US" dirty="0"/>
          </a:p>
          <a:p>
            <a:pPr lvl="1"/>
            <a:r>
              <a:rPr lang="en-US" dirty="0"/>
              <a:t>For example,</a:t>
            </a:r>
          </a:p>
        </p:txBody>
      </p:sp>
      <p:sp>
        <p:nvSpPr>
          <p:cNvPr id="4" name="Footer Placeholder 3"/>
          <p:cNvSpPr>
            <a:spLocks noGrp="1"/>
          </p:cNvSpPr>
          <p:nvPr>
            <p:ph type="ftr" sz="quarter" idx="11"/>
          </p:nvPr>
        </p:nvSpPr>
        <p:spPr/>
        <p:txBody>
          <a:bodyPr/>
          <a:lstStyle/>
          <a:p>
            <a:r>
              <a:rPr lang="en-US"/>
              <a:t>Linear algebra</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33</a:t>
            </a:fld>
            <a:endParaRPr lang="en-CA"/>
          </a:p>
        </p:txBody>
      </p:sp>
      <p:graphicFrame>
        <p:nvGraphicFramePr>
          <p:cNvPr id="16" name="Object 15">
            <a:extLst>
              <a:ext uri="{FF2B5EF4-FFF2-40B4-BE49-F238E27FC236}">
                <a16:creationId xmlns:a16="http://schemas.microsoft.com/office/drawing/2014/main" id="{8455009C-FCCA-4612-AEA9-7153DC0BD4FF}"/>
              </a:ext>
            </a:extLst>
          </p:cNvPr>
          <p:cNvGraphicFramePr>
            <a:graphicFrameLocks noChangeAspect="1"/>
          </p:cNvGraphicFramePr>
          <p:nvPr>
            <p:extLst>
              <p:ext uri="{D42A27DB-BD31-4B8C-83A1-F6EECF244321}">
                <p14:modId xmlns:p14="http://schemas.microsoft.com/office/powerpoint/2010/main" val="2965817130"/>
              </p:ext>
            </p:extLst>
          </p:nvPr>
        </p:nvGraphicFramePr>
        <p:xfrm>
          <a:off x="4211003" y="2118742"/>
          <a:ext cx="1026795" cy="377190"/>
        </p:xfrm>
        <a:graphic>
          <a:graphicData uri="http://schemas.openxmlformats.org/presentationml/2006/ole">
            <mc:AlternateContent xmlns:mc="http://schemas.openxmlformats.org/markup-compatibility/2006">
              <mc:Choice xmlns:v="urn:schemas-microsoft-com:vml" Requires="v">
                <p:oleObj name="Equation" r:id="rId3" imgW="419040" imgH="152280" progId="Equation.DSMT4">
                  <p:embed/>
                </p:oleObj>
              </mc:Choice>
              <mc:Fallback>
                <p:oleObj name="Equation" r:id="rId3" imgW="419040" imgH="152280" progId="Equation.DSMT4">
                  <p:embed/>
                  <p:pic>
                    <p:nvPicPr>
                      <p:cNvPr id="16" name="Object 15">
                        <a:extLst>
                          <a:ext uri="{FF2B5EF4-FFF2-40B4-BE49-F238E27FC236}">
                            <a16:creationId xmlns:a16="http://schemas.microsoft.com/office/drawing/2014/main" id="{8455009C-FCCA-4612-AEA9-7153DC0BD4FF}"/>
                          </a:ext>
                        </a:extLst>
                      </p:cNvPr>
                      <p:cNvPicPr/>
                      <p:nvPr/>
                    </p:nvPicPr>
                    <p:blipFill>
                      <a:blip r:embed="rId4"/>
                      <a:stretch>
                        <a:fillRect/>
                      </a:stretch>
                    </p:blipFill>
                    <p:spPr>
                      <a:xfrm>
                        <a:off x="4211003" y="2118742"/>
                        <a:ext cx="1026795" cy="37719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3D452D44-16D9-4BDF-99E0-ACCE270B2968}"/>
              </a:ext>
            </a:extLst>
          </p:cNvPr>
          <p:cNvGraphicFramePr>
            <a:graphicFrameLocks noChangeAspect="1"/>
          </p:cNvGraphicFramePr>
          <p:nvPr>
            <p:extLst>
              <p:ext uri="{D42A27DB-BD31-4B8C-83A1-F6EECF244321}">
                <p14:modId xmlns:p14="http://schemas.microsoft.com/office/powerpoint/2010/main" val="867936860"/>
              </p:ext>
            </p:extLst>
          </p:nvPr>
        </p:nvGraphicFramePr>
        <p:xfrm>
          <a:off x="3776662" y="3563938"/>
          <a:ext cx="1895475" cy="501650"/>
        </p:xfrm>
        <a:graphic>
          <a:graphicData uri="http://schemas.openxmlformats.org/presentationml/2006/ole">
            <mc:AlternateContent xmlns:mc="http://schemas.openxmlformats.org/markup-compatibility/2006">
              <mc:Choice xmlns:v="urn:schemas-microsoft-com:vml" Requires="v">
                <p:oleObj name="Equation" r:id="rId5" imgW="774360" imgH="203040" progId="Equation.DSMT4">
                  <p:embed/>
                </p:oleObj>
              </mc:Choice>
              <mc:Fallback>
                <p:oleObj name="Equation" r:id="rId5" imgW="774360" imgH="203040" progId="Equation.DSMT4">
                  <p:embed/>
                  <p:pic>
                    <p:nvPicPr>
                      <p:cNvPr id="9" name="Object 8">
                        <a:extLst>
                          <a:ext uri="{FF2B5EF4-FFF2-40B4-BE49-F238E27FC236}">
                            <a16:creationId xmlns:a16="http://schemas.microsoft.com/office/drawing/2014/main" id="{3D452D44-16D9-4BDF-99E0-ACCE270B2968}"/>
                          </a:ext>
                        </a:extLst>
                      </p:cNvPr>
                      <p:cNvPicPr/>
                      <p:nvPr/>
                    </p:nvPicPr>
                    <p:blipFill>
                      <a:blip r:embed="rId6"/>
                      <a:stretch>
                        <a:fillRect/>
                      </a:stretch>
                    </p:blipFill>
                    <p:spPr>
                      <a:xfrm>
                        <a:off x="3776662" y="3563938"/>
                        <a:ext cx="1895475" cy="50165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A33113F0-23E3-4389-8BA5-A1F23C13A2B8}"/>
              </a:ext>
            </a:extLst>
          </p:cNvPr>
          <p:cNvGraphicFramePr>
            <a:graphicFrameLocks noChangeAspect="1"/>
          </p:cNvGraphicFramePr>
          <p:nvPr>
            <p:extLst>
              <p:ext uri="{D42A27DB-BD31-4B8C-83A1-F6EECF244321}">
                <p14:modId xmlns:p14="http://schemas.microsoft.com/office/powerpoint/2010/main" val="1342240980"/>
              </p:ext>
            </p:extLst>
          </p:nvPr>
        </p:nvGraphicFramePr>
        <p:xfrm>
          <a:off x="302418" y="4394200"/>
          <a:ext cx="8539163" cy="1731963"/>
        </p:xfrm>
        <a:graphic>
          <a:graphicData uri="http://schemas.openxmlformats.org/presentationml/2006/ole">
            <mc:AlternateContent xmlns:mc="http://schemas.openxmlformats.org/markup-compatibility/2006">
              <mc:Choice xmlns:v="urn:schemas-microsoft-com:vml" Requires="v">
                <p:oleObj name="Equation" r:id="rId7" imgW="3822480" imgH="774360" progId="Equation.DSMT4">
                  <p:embed/>
                </p:oleObj>
              </mc:Choice>
              <mc:Fallback>
                <p:oleObj name="Equation" r:id="rId7" imgW="3822480" imgH="774360" progId="Equation.DSMT4">
                  <p:embed/>
                  <p:pic>
                    <p:nvPicPr>
                      <p:cNvPr id="10" name="Object 9">
                        <a:extLst>
                          <a:ext uri="{FF2B5EF4-FFF2-40B4-BE49-F238E27FC236}">
                            <a16:creationId xmlns:a16="http://schemas.microsoft.com/office/drawing/2014/main" id="{A33113F0-23E3-4389-8BA5-A1F23C13A2B8}"/>
                          </a:ext>
                        </a:extLst>
                      </p:cNvPr>
                      <p:cNvPicPr/>
                      <p:nvPr/>
                    </p:nvPicPr>
                    <p:blipFill>
                      <a:blip r:embed="rId8"/>
                      <a:stretch>
                        <a:fillRect/>
                      </a:stretch>
                    </p:blipFill>
                    <p:spPr>
                      <a:xfrm>
                        <a:off x="302418" y="4394200"/>
                        <a:ext cx="8539163" cy="1731963"/>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55053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Iteration</a:t>
            </a:r>
            <a:endParaRPr lang="en-CA" dirty="0"/>
          </a:p>
        </p:txBody>
      </p:sp>
      <p:sp>
        <p:nvSpPr>
          <p:cNvPr id="3" name="Content Placeholder 2"/>
          <p:cNvSpPr>
            <a:spLocks noGrp="1"/>
          </p:cNvSpPr>
          <p:nvPr>
            <p:ph idx="1"/>
          </p:nvPr>
        </p:nvSpPr>
        <p:spPr>
          <a:xfrm>
            <a:off x="457200" y="1600200"/>
            <a:ext cx="8534400" cy="4525963"/>
          </a:xfrm>
        </p:spPr>
        <p:txBody>
          <a:bodyPr/>
          <a:lstStyle/>
          <a:p>
            <a:r>
              <a:rPr lang="en-US" dirty="0"/>
              <a:t>Thus, we may rewrite this equation</a:t>
            </a:r>
          </a:p>
          <a:p>
            <a:pPr lvl="2"/>
            <a:endParaRPr lang="en-US" dirty="0"/>
          </a:p>
          <a:p>
            <a:endParaRPr lang="en-US" dirty="0"/>
          </a:p>
          <a:p>
            <a:endParaRPr lang="en-US" dirty="0"/>
          </a:p>
          <a:p>
            <a:r>
              <a:rPr lang="en-US" dirty="0"/>
              <a:t>From linear algebra, you know that </a:t>
            </a:r>
            <a:r>
              <a:rPr lang="en-US" dirty="0">
                <a:latin typeface="Times New Roman" panose="02020603050405020304" pitchFamily="18" charset="0"/>
              </a:rPr>
              <a:t>(</a:t>
            </a:r>
            <a:r>
              <a:rPr lang="en-US" i="1" dirty="0">
                <a:latin typeface="Times New Roman" panose="02020603050405020304" pitchFamily="18" charset="0"/>
              </a:rPr>
              <a:t>A</a:t>
            </a:r>
            <a:r>
              <a:rPr lang="en-US" dirty="0">
                <a:latin typeface="Times New Roman" panose="02020603050405020304" pitchFamily="18" charset="0"/>
              </a:rPr>
              <a:t> + </a:t>
            </a:r>
            <a:r>
              <a:rPr lang="en-US" i="1" dirty="0">
                <a:latin typeface="Times New Roman" panose="02020603050405020304" pitchFamily="18" charset="0"/>
              </a:rPr>
              <a:t>B</a:t>
            </a:r>
            <a:r>
              <a:rPr lang="en-US" dirty="0">
                <a:latin typeface="Times New Roman" panose="02020603050405020304" pitchFamily="18" charset="0"/>
              </a:rPr>
              <a:t>)</a:t>
            </a:r>
            <a:r>
              <a:rPr lang="en-US" b="1" dirty="0">
                <a:latin typeface="Times New Roman" panose="02020603050405020304" pitchFamily="18" charset="0"/>
              </a:rPr>
              <a:t>u</a:t>
            </a:r>
            <a:r>
              <a:rPr lang="en-US" dirty="0">
                <a:latin typeface="Times New Roman" panose="02020603050405020304" pitchFamily="18" charset="0"/>
              </a:rPr>
              <a:t> = </a:t>
            </a:r>
            <a:r>
              <a:rPr lang="en-US" i="1" dirty="0">
                <a:latin typeface="Times New Roman" panose="02020603050405020304" pitchFamily="18" charset="0"/>
              </a:rPr>
              <a:t>A</a:t>
            </a:r>
            <a:r>
              <a:rPr lang="en-US" b="1" dirty="0">
                <a:latin typeface="Times New Roman" panose="02020603050405020304" pitchFamily="18" charset="0"/>
              </a:rPr>
              <a:t>u</a:t>
            </a:r>
            <a:r>
              <a:rPr lang="en-US" dirty="0">
                <a:latin typeface="Times New Roman" panose="02020603050405020304" pitchFamily="18" charset="0"/>
              </a:rPr>
              <a:t> + </a:t>
            </a:r>
            <a:r>
              <a:rPr lang="en-US" i="1" dirty="0">
                <a:latin typeface="Times New Roman" panose="02020603050405020304" pitchFamily="18" charset="0"/>
              </a:rPr>
              <a:t>B</a:t>
            </a:r>
            <a:r>
              <a:rPr lang="en-US" b="1" dirty="0">
                <a:latin typeface="Times New Roman" panose="02020603050405020304" pitchFamily="18" charset="0"/>
              </a:rPr>
              <a:t>u</a:t>
            </a:r>
            <a:endParaRPr lang="en-US" dirty="0"/>
          </a:p>
          <a:p>
            <a:pPr lvl="1"/>
            <a:r>
              <a:rPr lang="en-US" dirty="0"/>
              <a:t>Thus</a:t>
            </a:r>
            <a:endParaRPr lang="en-US" b="1" dirty="0"/>
          </a:p>
          <a:p>
            <a:endParaRPr lang="en-US" dirty="0"/>
          </a:p>
          <a:p>
            <a:r>
              <a:rPr lang="en-US" dirty="0"/>
              <a:t>The problem is, we still need to isolate a </a:t>
            </a:r>
            <a:r>
              <a:rPr lang="en-US" b="1" dirty="0">
                <a:latin typeface="Times New Roman" panose="02020603050405020304" pitchFamily="18" charset="0"/>
              </a:rPr>
              <a:t>u</a:t>
            </a:r>
            <a:r>
              <a:rPr lang="en-US" dirty="0"/>
              <a:t>…</a:t>
            </a:r>
          </a:p>
        </p:txBody>
      </p:sp>
      <p:sp>
        <p:nvSpPr>
          <p:cNvPr id="4" name="Footer Placeholder 3"/>
          <p:cNvSpPr>
            <a:spLocks noGrp="1"/>
          </p:cNvSpPr>
          <p:nvPr>
            <p:ph type="ftr" sz="quarter" idx="11"/>
          </p:nvPr>
        </p:nvSpPr>
        <p:spPr/>
        <p:txBody>
          <a:bodyPr/>
          <a:lstStyle/>
          <a:p>
            <a:r>
              <a:rPr lang="en-US"/>
              <a:t>Linear algebra</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34</a:t>
            </a:fld>
            <a:endParaRPr lang="en-CA"/>
          </a:p>
        </p:txBody>
      </p:sp>
      <p:graphicFrame>
        <p:nvGraphicFramePr>
          <p:cNvPr id="16" name="Object 15">
            <a:extLst>
              <a:ext uri="{FF2B5EF4-FFF2-40B4-BE49-F238E27FC236}">
                <a16:creationId xmlns:a16="http://schemas.microsoft.com/office/drawing/2014/main" id="{8455009C-FCCA-4612-AEA9-7153DC0BD4FF}"/>
              </a:ext>
            </a:extLst>
          </p:cNvPr>
          <p:cNvGraphicFramePr>
            <a:graphicFrameLocks noChangeAspect="1"/>
          </p:cNvGraphicFramePr>
          <p:nvPr>
            <p:extLst>
              <p:ext uri="{D42A27DB-BD31-4B8C-83A1-F6EECF244321}">
                <p14:modId xmlns:p14="http://schemas.microsoft.com/office/powerpoint/2010/main" val="2501699743"/>
              </p:ext>
            </p:extLst>
          </p:nvPr>
        </p:nvGraphicFramePr>
        <p:xfrm>
          <a:off x="2798496" y="2066132"/>
          <a:ext cx="2330450" cy="1035050"/>
        </p:xfrm>
        <a:graphic>
          <a:graphicData uri="http://schemas.openxmlformats.org/presentationml/2006/ole">
            <mc:AlternateContent xmlns:mc="http://schemas.openxmlformats.org/markup-compatibility/2006">
              <mc:Choice xmlns:v="urn:schemas-microsoft-com:vml" Requires="v">
                <p:oleObj name="Equation" r:id="rId3" imgW="952200" imgH="419040" progId="Equation.DSMT4">
                  <p:embed/>
                </p:oleObj>
              </mc:Choice>
              <mc:Fallback>
                <p:oleObj name="Equation" r:id="rId3" imgW="952200" imgH="419040" progId="Equation.DSMT4">
                  <p:embed/>
                  <p:pic>
                    <p:nvPicPr>
                      <p:cNvPr id="16" name="Object 15">
                        <a:extLst>
                          <a:ext uri="{FF2B5EF4-FFF2-40B4-BE49-F238E27FC236}">
                            <a16:creationId xmlns:a16="http://schemas.microsoft.com/office/drawing/2014/main" id="{8455009C-FCCA-4612-AEA9-7153DC0BD4FF}"/>
                          </a:ext>
                        </a:extLst>
                      </p:cNvPr>
                      <p:cNvPicPr/>
                      <p:nvPr/>
                    </p:nvPicPr>
                    <p:blipFill>
                      <a:blip r:embed="rId4"/>
                      <a:stretch>
                        <a:fillRect/>
                      </a:stretch>
                    </p:blipFill>
                    <p:spPr>
                      <a:xfrm>
                        <a:off x="2798496" y="2066132"/>
                        <a:ext cx="2330450" cy="103505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CC6E5DFC-908B-455C-B9D4-4ABB6EE67D70}"/>
              </a:ext>
            </a:extLst>
          </p:cNvPr>
          <p:cNvGraphicFramePr>
            <a:graphicFrameLocks noChangeAspect="1"/>
          </p:cNvGraphicFramePr>
          <p:nvPr>
            <p:extLst>
              <p:ext uri="{D42A27DB-BD31-4B8C-83A1-F6EECF244321}">
                <p14:modId xmlns:p14="http://schemas.microsoft.com/office/powerpoint/2010/main" val="403560396"/>
              </p:ext>
            </p:extLst>
          </p:nvPr>
        </p:nvGraphicFramePr>
        <p:xfrm>
          <a:off x="2922321" y="3827434"/>
          <a:ext cx="2206625" cy="501650"/>
        </p:xfrm>
        <a:graphic>
          <a:graphicData uri="http://schemas.openxmlformats.org/presentationml/2006/ole">
            <mc:AlternateContent xmlns:mc="http://schemas.openxmlformats.org/markup-compatibility/2006">
              <mc:Choice xmlns:v="urn:schemas-microsoft-com:vml" Requires="v">
                <p:oleObj name="Equation" r:id="rId5" imgW="901440" imgH="203040" progId="Equation.DSMT4">
                  <p:embed/>
                </p:oleObj>
              </mc:Choice>
              <mc:Fallback>
                <p:oleObj name="Equation" r:id="rId5" imgW="901440" imgH="203040" progId="Equation.DSMT4">
                  <p:embed/>
                  <p:pic>
                    <p:nvPicPr>
                      <p:cNvPr id="12" name="Object 11">
                        <a:extLst>
                          <a:ext uri="{FF2B5EF4-FFF2-40B4-BE49-F238E27FC236}">
                            <a16:creationId xmlns:a16="http://schemas.microsoft.com/office/drawing/2014/main" id="{CC6E5DFC-908B-455C-B9D4-4ABB6EE67D70}"/>
                          </a:ext>
                        </a:extLst>
                      </p:cNvPr>
                      <p:cNvPicPr/>
                      <p:nvPr/>
                    </p:nvPicPr>
                    <p:blipFill>
                      <a:blip r:embed="rId6"/>
                      <a:stretch>
                        <a:fillRect/>
                      </a:stretch>
                    </p:blipFill>
                    <p:spPr>
                      <a:xfrm>
                        <a:off x="2922321" y="3827434"/>
                        <a:ext cx="2206625" cy="501650"/>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53465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Iteration</a:t>
            </a:r>
            <a:endParaRPr lang="en-CA" dirty="0"/>
          </a:p>
        </p:txBody>
      </p:sp>
      <p:sp>
        <p:nvSpPr>
          <p:cNvPr id="3" name="Content Placeholder 2"/>
          <p:cNvSpPr>
            <a:spLocks noGrp="1"/>
          </p:cNvSpPr>
          <p:nvPr>
            <p:ph idx="1"/>
          </p:nvPr>
        </p:nvSpPr>
        <p:spPr>
          <a:xfrm>
            <a:off x="457200" y="1600200"/>
            <a:ext cx="8534400" cy="4525963"/>
          </a:xfrm>
        </p:spPr>
        <p:txBody>
          <a:bodyPr/>
          <a:lstStyle/>
          <a:p>
            <a:r>
              <a:rPr lang="en-US" dirty="0"/>
              <a:t>Of these two matrices, which is invertible?</a:t>
            </a:r>
          </a:p>
          <a:p>
            <a:pPr lvl="2"/>
            <a:endParaRPr lang="en-US" dirty="0"/>
          </a:p>
          <a:p>
            <a:endParaRPr lang="en-US" dirty="0"/>
          </a:p>
          <a:p>
            <a:endParaRPr lang="en-US" dirty="0"/>
          </a:p>
          <a:p>
            <a:endParaRPr lang="en-US" dirty="0"/>
          </a:p>
          <a:p>
            <a:endParaRPr lang="en-US" dirty="0"/>
          </a:p>
          <a:p>
            <a:r>
              <a:rPr lang="en-US" dirty="0"/>
              <a:t>If you said “both”, you’re right, but how?</a:t>
            </a:r>
          </a:p>
          <a:p>
            <a:pPr lvl="1"/>
            <a:r>
              <a:rPr lang="en-US" dirty="0"/>
              <a:t>After all, this matrix is singular (not invertible):</a:t>
            </a:r>
          </a:p>
        </p:txBody>
      </p:sp>
      <p:sp>
        <p:nvSpPr>
          <p:cNvPr id="4" name="Footer Placeholder 3"/>
          <p:cNvSpPr>
            <a:spLocks noGrp="1"/>
          </p:cNvSpPr>
          <p:nvPr>
            <p:ph type="ftr" sz="quarter" idx="11"/>
          </p:nvPr>
        </p:nvSpPr>
        <p:spPr/>
        <p:txBody>
          <a:bodyPr/>
          <a:lstStyle/>
          <a:p>
            <a:r>
              <a:rPr lang="en-US"/>
              <a:t>Linear algebra</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35</a:t>
            </a:fld>
            <a:endParaRPr lang="en-CA"/>
          </a:p>
        </p:txBody>
      </p:sp>
      <p:graphicFrame>
        <p:nvGraphicFramePr>
          <p:cNvPr id="9" name="Object 8">
            <a:extLst>
              <a:ext uri="{FF2B5EF4-FFF2-40B4-BE49-F238E27FC236}">
                <a16:creationId xmlns:a16="http://schemas.microsoft.com/office/drawing/2014/main" id="{97F3F66B-265E-4DB0-A984-3DC881D35F02}"/>
              </a:ext>
            </a:extLst>
          </p:cNvPr>
          <p:cNvGraphicFramePr>
            <a:graphicFrameLocks noChangeAspect="1"/>
          </p:cNvGraphicFramePr>
          <p:nvPr>
            <p:extLst>
              <p:ext uri="{D42A27DB-BD31-4B8C-83A1-F6EECF244321}">
                <p14:modId xmlns:p14="http://schemas.microsoft.com/office/powerpoint/2010/main" val="988815352"/>
              </p:ext>
            </p:extLst>
          </p:nvPr>
        </p:nvGraphicFramePr>
        <p:xfrm>
          <a:off x="2069537" y="2131218"/>
          <a:ext cx="5589587" cy="1731963"/>
        </p:xfrm>
        <a:graphic>
          <a:graphicData uri="http://schemas.openxmlformats.org/presentationml/2006/ole">
            <mc:AlternateContent xmlns:mc="http://schemas.openxmlformats.org/markup-compatibility/2006">
              <mc:Choice xmlns:v="urn:schemas-microsoft-com:vml" Requires="v">
                <p:oleObj name="Equation" r:id="rId3" imgW="2501640" imgH="774360" progId="Equation.DSMT4">
                  <p:embed/>
                </p:oleObj>
              </mc:Choice>
              <mc:Fallback>
                <p:oleObj name="Equation" r:id="rId3" imgW="2501640" imgH="774360" progId="Equation.DSMT4">
                  <p:embed/>
                  <p:pic>
                    <p:nvPicPr>
                      <p:cNvPr id="9" name="Object 8">
                        <a:extLst>
                          <a:ext uri="{FF2B5EF4-FFF2-40B4-BE49-F238E27FC236}">
                            <a16:creationId xmlns:a16="http://schemas.microsoft.com/office/drawing/2014/main" id="{97F3F66B-265E-4DB0-A984-3DC881D35F02}"/>
                          </a:ext>
                        </a:extLst>
                      </p:cNvPr>
                      <p:cNvPicPr/>
                      <p:nvPr/>
                    </p:nvPicPr>
                    <p:blipFill>
                      <a:blip r:embed="rId4"/>
                      <a:stretch>
                        <a:fillRect/>
                      </a:stretch>
                    </p:blipFill>
                    <p:spPr>
                      <a:xfrm>
                        <a:off x="2069537" y="2131218"/>
                        <a:ext cx="5589587" cy="1731963"/>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79E12294-8018-4C73-888A-3B5BEC011CBA}"/>
              </a:ext>
            </a:extLst>
          </p:cNvPr>
          <p:cNvGraphicFramePr>
            <a:graphicFrameLocks noChangeAspect="1"/>
          </p:cNvGraphicFramePr>
          <p:nvPr>
            <p:extLst>
              <p:ext uri="{D42A27DB-BD31-4B8C-83A1-F6EECF244321}">
                <p14:modId xmlns:p14="http://schemas.microsoft.com/office/powerpoint/2010/main" val="4115292596"/>
              </p:ext>
            </p:extLst>
          </p:nvPr>
        </p:nvGraphicFramePr>
        <p:xfrm>
          <a:off x="3124993" y="4806950"/>
          <a:ext cx="2894013" cy="1731962"/>
        </p:xfrm>
        <a:graphic>
          <a:graphicData uri="http://schemas.openxmlformats.org/presentationml/2006/ole">
            <mc:AlternateContent xmlns:mc="http://schemas.openxmlformats.org/markup-compatibility/2006">
              <mc:Choice xmlns:v="urn:schemas-microsoft-com:vml" Requires="v">
                <p:oleObj name="Equation" r:id="rId5" imgW="1295280" imgH="774360" progId="Equation.DSMT4">
                  <p:embed/>
                </p:oleObj>
              </mc:Choice>
              <mc:Fallback>
                <p:oleObj name="Equation" r:id="rId5" imgW="1295280" imgH="774360" progId="Equation.DSMT4">
                  <p:embed/>
                  <p:pic>
                    <p:nvPicPr>
                      <p:cNvPr id="10" name="Object 9">
                        <a:extLst>
                          <a:ext uri="{FF2B5EF4-FFF2-40B4-BE49-F238E27FC236}">
                            <a16:creationId xmlns:a16="http://schemas.microsoft.com/office/drawing/2014/main" id="{79E12294-8018-4C73-888A-3B5BEC011CBA}"/>
                          </a:ext>
                        </a:extLst>
                      </p:cNvPr>
                      <p:cNvPicPr/>
                      <p:nvPr/>
                    </p:nvPicPr>
                    <p:blipFill>
                      <a:blip r:embed="rId6"/>
                      <a:stretch>
                        <a:fillRect/>
                      </a:stretch>
                    </p:blipFill>
                    <p:spPr>
                      <a:xfrm>
                        <a:off x="3124993" y="4806950"/>
                        <a:ext cx="2894013" cy="1731962"/>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316595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Iteration</a:t>
            </a:r>
            <a:endParaRPr lang="en-CA" dirty="0"/>
          </a:p>
        </p:txBody>
      </p:sp>
      <p:sp>
        <p:nvSpPr>
          <p:cNvPr id="3" name="Content Placeholder 2"/>
          <p:cNvSpPr>
            <a:spLocks noGrp="1"/>
          </p:cNvSpPr>
          <p:nvPr>
            <p:ph idx="1"/>
          </p:nvPr>
        </p:nvSpPr>
        <p:spPr>
          <a:xfrm>
            <a:off x="457200" y="1600200"/>
            <a:ext cx="8534400" cy="5387196"/>
          </a:xfrm>
        </p:spPr>
        <p:txBody>
          <a:bodyPr>
            <a:normAutofit/>
          </a:bodyPr>
          <a:lstStyle/>
          <a:p>
            <a:r>
              <a:rPr lang="en-US" dirty="0"/>
              <a:t>From linear algebra,</a:t>
            </a:r>
            <a:br>
              <a:rPr lang="en-US" dirty="0"/>
            </a:br>
            <a:r>
              <a:rPr lang="en-US" dirty="0"/>
              <a:t>	a diagonal matrix is invertible if and only if</a:t>
            </a:r>
            <a:br>
              <a:rPr lang="en-US" dirty="0"/>
            </a:br>
            <a:r>
              <a:rPr lang="en-US" dirty="0"/>
              <a:t>	all the diagonal entries are non-zero</a:t>
            </a:r>
          </a:p>
          <a:p>
            <a:r>
              <a:rPr lang="en-US" dirty="0"/>
              <a:t>The inverse of an invertible diagonal matrix is that matrix</a:t>
            </a:r>
            <a:br>
              <a:rPr lang="en-US" dirty="0"/>
            </a:br>
            <a:r>
              <a:rPr lang="en-US" dirty="0"/>
              <a:t>with the reciprocals of the diagonal entries</a:t>
            </a:r>
          </a:p>
          <a:p>
            <a:endParaRPr lang="en-US" dirty="0"/>
          </a:p>
          <a:p>
            <a:endParaRPr lang="en-US" dirty="0"/>
          </a:p>
          <a:p>
            <a:endParaRPr lang="en-US" dirty="0"/>
          </a:p>
          <a:p>
            <a:endParaRPr lang="en-US" dirty="0"/>
          </a:p>
          <a:p>
            <a:endParaRPr lang="en-US" dirty="0"/>
          </a:p>
          <a:p>
            <a:r>
              <a:rPr lang="en-US" dirty="0"/>
              <a:t>Recall that if </a:t>
            </a:r>
            <a:r>
              <a:rPr lang="en-US" i="1" dirty="0">
                <a:latin typeface="Times New Roman" panose="02020603050405020304" pitchFamily="18" charset="0"/>
              </a:rPr>
              <a:t>A</a:t>
            </a:r>
            <a:r>
              <a:rPr lang="en-US" dirty="0"/>
              <a:t> is invertible, then </a:t>
            </a:r>
            <a:r>
              <a:rPr lang="en-US" b="1" dirty="0">
                <a:latin typeface="Times New Roman" panose="02020603050405020304" pitchFamily="18" charset="0"/>
              </a:rPr>
              <a:t>u</a:t>
            </a:r>
            <a:r>
              <a:rPr lang="en-US" dirty="0">
                <a:latin typeface="Times New Roman" panose="02020603050405020304" pitchFamily="18" charset="0"/>
              </a:rPr>
              <a:t> = </a:t>
            </a:r>
            <a:r>
              <a:rPr lang="en-US" i="1" dirty="0">
                <a:latin typeface="Times New Roman" panose="02020603050405020304" pitchFamily="18" charset="0"/>
              </a:rPr>
              <a:t>A</a:t>
            </a:r>
            <a:r>
              <a:rPr lang="en-US" baseline="30000" dirty="0">
                <a:latin typeface="Times New Roman" panose="02020603050405020304" pitchFamily="18" charset="0"/>
              </a:rPr>
              <a:t>–1</a:t>
            </a:r>
            <a:r>
              <a:rPr lang="en-US" b="1" dirty="0">
                <a:latin typeface="Times New Roman" panose="02020603050405020304" pitchFamily="18" charset="0"/>
              </a:rPr>
              <a:t>v</a:t>
            </a:r>
            <a:r>
              <a:rPr lang="en-US" dirty="0"/>
              <a:t> solves </a:t>
            </a:r>
            <a:r>
              <a:rPr lang="en-US" i="1" dirty="0">
                <a:latin typeface="Times New Roman" panose="02020603050405020304" pitchFamily="18" charset="0"/>
              </a:rPr>
              <a:t>A</a:t>
            </a:r>
            <a:r>
              <a:rPr lang="en-US" b="1" dirty="0">
                <a:latin typeface="Times New Roman" panose="02020603050405020304" pitchFamily="18" charset="0"/>
              </a:rPr>
              <a:t>u</a:t>
            </a:r>
            <a:r>
              <a:rPr lang="en-US" dirty="0">
                <a:latin typeface="Times New Roman" panose="02020603050405020304" pitchFamily="18" charset="0"/>
              </a:rPr>
              <a:t> = </a:t>
            </a:r>
            <a:r>
              <a:rPr lang="en-US" b="1" dirty="0">
                <a:latin typeface="Times New Roman" panose="02020603050405020304" pitchFamily="18" charset="0"/>
              </a:rPr>
              <a:t>v</a:t>
            </a:r>
            <a:endParaRPr lang="en-US" dirty="0">
              <a:latin typeface="Times New Roman" panose="02020603050405020304" pitchFamily="18" charset="0"/>
            </a:endParaRPr>
          </a:p>
          <a:p>
            <a:pPr lvl="1"/>
            <a:r>
              <a:rPr lang="en-US" dirty="0"/>
              <a:t>Normally, we don’t want to find the inverse,</a:t>
            </a:r>
            <a:br>
              <a:rPr lang="en-US" dirty="0"/>
            </a:br>
            <a:r>
              <a:rPr lang="en-US" dirty="0"/>
              <a:t> but for diagonal matrices, it is a numerically safe operation</a:t>
            </a:r>
          </a:p>
          <a:p>
            <a:pPr lvl="2"/>
            <a:endParaRPr lang="en-US" dirty="0"/>
          </a:p>
          <a:p>
            <a:endParaRPr lang="en-US" dirty="0"/>
          </a:p>
          <a:p>
            <a:endParaRPr lang="en-US" dirty="0"/>
          </a:p>
          <a:p>
            <a:endParaRPr lang="en-US" dirty="0"/>
          </a:p>
          <a:p>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a:t>Linear algebra</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36</a:t>
            </a:fld>
            <a:endParaRPr lang="en-CA"/>
          </a:p>
        </p:txBody>
      </p:sp>
      <p:graphicFrame>
        <p:nvGraphicFramePr>
          <p:cNvPr id="9" name="Object 8">
            <a:extLst>
              <a:ext uri="{FF2B5EF4-FFF2-40B4-BE49-F238E27FC236}">
                <a16:creationId xmlns:a16="http://schemas.microsoft.com/office/drawing/2014/main" id="{97F3F66B-265E-4DB0-A984-3DC881D35F02}"/>
              </a:ext>
            </a:extLst>
          </p:cNvPr>
          <p:cNvGraphicFramePr>
            <a:graphicFrameLocks noChangeAspect="1"/>
          </p:cNvGraphicFramePr>
          <p:nvPr>
            <p:extLst>
              <p:ext uri="{D42A27DB-BD31-4B8C-83A1-F6EECF244321}">
                <p14:modId xmlns:p14="http://schemas.microsoft.com/office/powerpoint/2010/main" val="3068855200"/>
              </p:ext>
            </p:extLst>
          </p:nvPr>
        </p:nvGraphicFramePr>
        <p:xfrm>
          <a:off x="888011" y="3525837"/>
          <a:ext cx="3035300" cy="1731963"/>
        </p:xfrm>
        <a:graphic>
          <a:graphicData uri="http://schemas.openxmlformats.org/presentationml/2006/ole">
            <mc:AlternateContent xmlns:mc="http://schemas.openxmlformats.org/markup-compatibility/2006">
              <mc:Choice xmlns:v="urn:schemas-microsoft-com:vml" Requires="v">
                <p:oleObj name="Equation" r:id="rId3" imgW="1358640" imgH="774360" progId="Equation.DSMT4">
                  <p:embed/>
                </p:oleObj>
              </mc:Choice>
              <mc:Fallback>
                <p:oleObj name="Equation" r:id="rId3" imgW="1358640" imgH="774360" progId="Equation.DSMT4">
                  <p:embed/>
                  <p:pic>
                    <p:nvPicPr>
                      <p:cNvPr id="9" name="Object 8">
                        <a:extLst>
                          <a:ext uri="{FF2B5EF4-FFF2-40B4-BE49-F238E27FC236}">
                            <a16:creationId xmlns:a16="http://schemas.microsoft.com/office/drawing/2014/main" id="{97F3F66B-265E-4DB0-A984-3DC881D35F02}"/>
                          </a:ext>
                        </a:extLst>
                      </p:cNvPr>
                      <p:cNvPicPr/>
                      <p:nvPr/>
                    </p:nvPicPr>
                    <p:blipFill>
                      <a:blip r:embed="rId4"/>
                      <a:stretch>
                        <a:fillRect/>
                      </a:stretch>
                    </p:blipFill>
                    <p:spPr>
                      <a:xfrm>
                        <a:off x="888011" y="3525837"/>
                        <a:ext cx="3035300" cy="1731963"/>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137BF4F0-7664-407F-AB7B-31C0ED0FDBE0}"/>
              </a:ext>
            </a:extLst>
          </p:cNvPr>
          <p:cNvGraphicFramePr>
            <a:graphicFrameLocks noChangeAspect="1"/>
          </p:cNvGraphicFramePr>
          <p:nvPr>
            <p:extLst>
              <p:ext uri="{D42A27DB-BD31-4B8C-83A1-F6EECF244321}">
                <p14:modId xmlns:p14="http://schemas.microsoft.com/office/powerpoint/2010/main" val="2485235768"/>
              </p:ext>
            </p:extLst>
          </p:nvPr>
        </p:nvGraphicFramePr>
        <p:xfrm>
          <a:off x="4301704" y="3525838"/>
          <a:ext cx="3630612" cy="1731962"/>
        </p:xfrm>
        <a:graphic>
          <a:graphicData uri="http://schemas.openxmlformats.org/presentationml/2006/ole">
            <mc:AlternateContent xmlns:mc="http://schemas.openxmlformats.org/markup-compatibility/2006">
              <mc:Choice xmlns:v="urn:schemas-microsoft-com:vml" Requires="v">
                <p:oleObj name="Equation" r:id="rId5" imgW="1625400" imgH="774360" progId="Equation.DSMT4">
                  <p:embed/>
                </p:oleObj>
              </mc:Choice>
              <mc:Fallback>
                <p:oleObj name="Equation" r:id="rId5" imgW="1625400" imgH="774360" progId="Equation.DSMT4">
                  <p:embed/>
                  <p:pic>
                    <p:nvPicPr>
                      <p:cNvPr id="12" name="Object 11">
                        <a:extLst>
                          <a:ext uri="{FF2B5EF4-FFF2-40B4-BE49-F238E27FC236}">
                            <a16:creationId xmlns:a16="http://schemas.microsoft.com/office/drawing/2014/main" id="{137BF4F0-7664-407F-AB7B-31C0ED0FDBE0}"/>
                          </a:ext>
                        </a:extLst>
                      </p:cNvPr>
                      <p:cNvPicPr/>
                      <p:nvPr/>
                    </p:nvPicPr>
                    <p:blipFill>
                      <a:blip r:embed="rId6"/>
                      <a:stretch>
                        <a:fillRect/>
                      </a:stretch>
                    </p:blipFill>
                    <p:spPr>
                      <a:xfrm>
                        <a:off x="4301704" y="3525838"/>
                        <a:ext cx="3630612" cy="1731962"/>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421800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Iteration</a:t>
            </a:r>
            <a:endParaRPr lang="en-CA" dirty="0"/>
          </a:p>
        </p:txBody>
      </p:sp>
      <p:sp>
        <p:nvSpPr>
          <p:cNvPr id="3" name="Content Placeholder 2"/>
          <p:cNvSpPr>
            <a:spLocks noGrp="1"/>
          </p:cNvSpPr>
          <p:nvPr>
            <p:ph idx="1"/>
          </p:nvPr>
        </p:nvSpPr>
        <p:spPr>
          <a:xfrm>
            <a:off x="457200" y="1600200"/>
            <a:ext cx="8534400" cy="4525963"/>
          </a:xfrm>
        </p:spPr>
        <p:txBody>
          <a:bodyPr/>
          <a:lstStyle/>
          <a:p>
            <a:r>
              <a:rPr lang="en-US" dirty="0"/>
              <a:t>Question:</a:t>
            </a:r>
          </a:p>
          <a:p>
            <a:pPr lvl="1"/>
            <a:r>
              <a:rPr lang="en-US" dirty="0"/>
              <a:t>Is this matrix still invertible?</a:t>
            </a:r>
          </a:p>
          <a:p>
            <a:pPr lvl="1"/>
            <a:endParaRPr lang="en-US" dirty="0"/>
          </a:p>
          <a:p>
            <a:pPr lvl="1"/>
            <a:endParaRPr lang="en-US" dirty="0"/>
          </a:p>
          <a:p>
            <a:pPr lvl="1"/>
            <a:endParaRPr lang="en-US" dirty="0"/>
          </a:p>
          <a:p>
            <a:pPr lvl="1"/>
            <a:endParaRPr lang="en-US" dirty="0"/>
          </a:p>
          <a:p>
            <a:pPr lvl="1"/>
            <a:endParaRPr lang="en-US" dirty="0"/>
          </a:p>
          <a:p>
            <a:pPr lvl="1"/>
            <a:r>
              <a:rPr lang="en-US" dirty="0"/>
              <a:t>We’ll discuss this later…</a:t>
            </a:r>
          </a:p>
          <a:p>
            <a:pPr lvl="2"/>
            <a:endParaRPr lang="en-US" dirty="0"/>
          </a:p>
          <a:p>
            <a:endParaRPr lang="en-US" dirty="0"/>
          </a:p>
          <a:p>
            <a:endParaRPr lang="en-US" dirty="0"/>
          </a:p>
          <a:p>
            <a:endParaRPr lang="en-US" dirty="0"/>
          </a:p>
          <a:p>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a:t>Linear algebra</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37</a:t>
            </a:fld>
            <a:endParaRPr lang="en-CA"/>
          </a:p>
        </p:txBody>
      </p:sp>
      <p:graphicFrame>
        <p:nvGraphicFramePr>
          <p:cNvPr id="9" name="Object 8">
            <a:extLst>
              <a:ext uri="{FF2B5EF4-FFF2-40B4-BE49-F238E27FC236}">
                <a16:creationId xmlns:a16="http://schemas.microsoft.com/office/drawing/2014/main" id="{97F3F66B-265E-4DB0-A984-3DC881D35F02}"/>
              </a:ext>
            </a:extLst>
          </p:cNvPr>
          <p:cNvGraphicFramePr>
            <a:graphicFrameLocks noChangeAspect="1"/>
          </p:cNvGraphicFramePr>
          <p:nvPr>
            <p:extLst>
              <p:ext uri="{D42A27DB-BD31-4B8C-83A1-F6EECF244321}">
                <p14:modId xmlns:p14="http://schemas.microsoft.com/office/powerpoint/2010/main" val="3400169877"/>
              </p:ext>
            </p:extLst>
          </p:nvPr>
        </p:nvGraphicFramePr>
        <p:xfrm>
          <a:off x="3490118" y="2478335"/>
          <a:ext cx="2468563" cy="1731963"/>
        </p:xfrm>
        <a:graphic>
          <a:graphicData uri="http://schemas.openxmlformats.org/presentationml/2006/ole">
            <mc:AlternateContent xmlns:mc="http://schemas.openxmlformats.org/markup-compatibility/2006">
              <mc:Choice xmlns:v="urn:schemas-microsoft-com:vml" Requires="v">
                <p:oleObj name="Equation" r:id="rId3" imgW="1104840" imgH="774360" progId="Equation.DSMT4">
                  <p:embed/>
                </p:oleObj>
              </mc:Choice>
              <mc:Fallback>
                <p:oleObj name="Equation" r:id="rId3" imgW="1104840" imgH="774360" progId="Equation.DSMT4">
                  <p:embed/>
                  <p:pic>
                    <p:nvPicPr>
                      <p:cNvPr id="9" name="Object 8">
                        <a:extLst>
                          <a:ext uri="{FF2B5EF4-FFF2-40B4-BE49-F238E27FC236}">
                            <a16:creationId xmlns:a16="http://schemas.microsoft.com/office/drawing/2014/main" id="{97F3F66B-265E-4DB0-A984-3DC881D35F02}"/>
                          </a:ext>
                        </a:extLst>
                      </p:cNvPr>
                      <p:cNvPicPr/>
                      <p:nvPr/>
                    </p:nvPicPr>
                    <p:blipFill>
                      <a:blip r:embed="rId4"/>
                      <a:stretch>
                        <a:fillRect/>
                      </a:stretch>
                    </p:blipFill>
                    <p:spPr>
                      <a:xfrm>
                        <a:off x="3490118" y="2478335"/>
                        <a:ext cx="2468563" cy="1731963"/>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421958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Iteration</a:t>
            </a:r>
            <a:endParaRPr lang="en-CA" dirty="0"/>
          </a:p>
        </p:txBody>
      </p:sp>
      <p:sp>
        <p:nvSpPr>
          <p:cNvPr id="3" name="Content Placeholder 2"/>
          <p:cNvSpPr>
            <a:spLocks noGrp="1"/>
          </p:cNvSpPr>
          <p:nvPr>
            <p:ph idx="1"/>
          </p:nvPr>
        </p:nvSpPr>
        <p:spPr>
          <a:xfrm>
            <a:off x="457200" y="1600200"/>
            <a:ext cx="8534400" cy="4525963"/>
          </a:xfrm>
        </p:spPr>
        <p:txBody>
          <a:bodyPr/>
          <a:lstStyle/>
          <a:p>
            <a:r>
              <a:rPr lang="en-US" dirty="0"/>
              <a:t>Okay, so given this derivation:</a:t>
            </a:r>
          </a:p>
          <a:p>
            <a:endParaRPr lang="en-US" sz="1800" dirty="0"/>
          </a:p>
          <a:p>
            <a:endParaRPr lang="en-US" sz="1800" dirty="0"/>
          </a:p>
          <a:p>
            <a:endParaRPr lang="en-US" sz="1800" dirty="0"/>
          </a:p>
          <a:p>
            <a:endParaRPr lang="en-US" sz="1800" dirty="0"/>
          </a:p>
          <a:p>
            <a:pPr lvl="1"/>
            <a:r>
              <a:rPr lang="en-US" dirty="0"/>
              <a:t>The diagonal matrix is invertible, so:</a:t>
            </a:r>
          </a:p>
          <a:p>
            <a:pPr lvl="2"/>
            <a:r>
              <a:rPr lang="en-US" dirty="0"/>
              <a:t>Bring the vector </a:t>
            </a:r>
            <a:r>
              <a:rPr lang="en-US" i="1" dirty="0" err="1">
                <a:latin typeface="Times New Roman" panose="02020603050405020304" pitchFamily="18" charset="0"/>
              </a:rPr>
              <a:t>A</a:t>
            </a:r>
            <a:r>
              <a:rPr lang="en-US" baseline="-25000" dirty="0" err="1">
                <a:latin typeface="Times New Roman" panose="02020603050405020304" pitchFamily="18" charset="0"/>
              </a:rPr>
              <a:t>off</a:t>
            </a:r>
            <a:r>
              <a:rPr lang="en-US" dirty="0">
                <a:latin typeface="Times New Roman" panose="02020603050405020304" pitchFamily="18" charset="0"/>
              </a:rPr>
              <a:t> </a:t>
            </a:r>
            <a:r>
              <a:rPr lang="en-US" b="1" dirty="0">
                <a:latin typeface="Times New Roman" panose="02020603050405020304" pitchFamily="18" charset="0"/>
              </a:rPr>
              <a:t>u</a:t>
            </a:r>
            <a:r>
              <a:rPr lang="en-US" dirty="0"/>
              <a:t> to the other side:</a:t>
            </a:r>
          </a:p>
          <a:p>
            <a:pPr lvl="2"/>
            <a:endParaRPr lang="en-US" sz="1200" dirty="0"/>
          </a:p>
          <a:p>
            <a:pPr lvl="2"/>
            <a:endParaRPr lang="en-US" sz="1200" dirty="0"/>
          </a:p>
          <a:p>
            <a:pPr lvl="2"/>
            <a:r>
              <a:rPr lang="en-US" dirty="0"/>
              <a:t>Multiply both sides by the inverse of </a:t>
            </a:r>
            <a:r>
              <a:rPr lang="en-US" i="1" dirty="0" err="1">
                <a:latin typeface="Times New Roman" panose="02020603050405020304" pitchFamily="18" charset="0"/>
              </a:rPr>
              <a:t>A</a:t>
            </a:r>
            <a:r>
              <a:rPr lang="en-US" baseline="-25000" dirty="0" err="1">
                <a:latin typeface="Times New Roman" panose="02020603050405020304" pitchFamily="18" charset="0"/>
              </a:rPr>
              <a:t>diag</a:t>
            </a:r>
            <a:r>
              <a:rPr lang="en-US" dirty="0"/>
              <a:t>:</a:t>
            </a:r>
          </a:p>
          <a:p>
            <a:pPr marL="914400" lvl="2" indent="0">
              <a:buNone/>
            </a:pPr>
            <a:endParaRPr lang="en-US" dirty="0"/>
          </a:p>
        </p:txBody>
      </p:sp>
      <p:sp>
        <p:nvSpPr>
          <p:cNvPr id="4" name="Footer Placeholder 3"/>
          <p:cNvSpPr>
            <a:spLocks noGrp="1"/>
          </p:cNvSpPr>
          <p:nvPr>
            <p:ph type="ftr" sz="quarter" idx="11"/>
          </p:nvPr>
        </p:nvSpPr>
        <p:spPr/>
        <p:txBody>
          <a:bodyPr/>
          <a:lstStyle/>
          <a:p>
            <a:r>
              <a:rPr lang="en-US"/>
              <a:t>Linear algebra</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38</a:t>
            </a:fld>
            <a:endParaRPr lang="en-CA"/>
          </a:p>
        </p:txBody>
      </p:sp>
      <p:graphicFrame>
        <p:nvGraphicFramePr>
          <p:cNvPr id="16" name="Object 15">
            <a:extLst>
              <a:ext uri="{FF2B5EF4-FFF2-40B4-BE49-F238E27FC236}">
                <a16:creationId xmlns:a16="http://schemas.microsoft.com/office/drawing/2014/main" id="{8455009C-FCCA-4612-AEA9-7153DC0BD4FF}"/>
              </a:ext>
            </a:extLst>
          </p:cNvPr>
          <p:cNvGraphicFramePr>
            <a:graphicFrameLocks noChangeAspect="1"/>
          </p:cNvGraphicFramePr>
          <p:nvPr>
            <p:extLst>
              <p:ext uri="{D42A27DB-BD31-4B8C-83A1-F6EECF244321}">
                <p14:modId xmlns:p14="http://schemas.microsoft.com/office/powerpoint/2010/main" val="2249149829"/>
              </p:ext>
            </p:extLst>
          </p:nvPr>
        </p:nvGraphicFramePr>
        <p:xfrm>
          <a:off x="2798763" y="1892941"/>
          <a:ext cx="2330450" cy="1566863"/>
        </p:xfrm>
        <a:graphic>
          <a:graphicData uri="http://schemas.openxmlformats.org/presentationml/2006/ole">
            <mc:AlternateContent xmlns:mc="http://schemas.openxmlformats.org/markup-compatibility/2006">
              <mc:Choice xmlns:v="urn:schemas-microsoft-com:vml" Requires="v">
                <p:oleObj name="Equation" r:id="rId3" imgW="952200" imgH="634680" progId="Equation.DSMT4">
                  <p:embed/>
                </p:oleObj>
              </mc:Choice>
              <mc:Fallback>
                <p:oleObj name="Equation" r:id="rId3" imgW="952200" imgH="634680" progId="Equation.DSMT4">
                  <p:embed/>
                  <p:pic>
                    <p:nvPicPr>
                      <p:cNvPr id="16" name="Object 15">
                        <a:extLst>
                          <a:ext uri="{FF2B5EF4-FFF2-40B4-BE49-F238E27FC236}">
                            <a16:creationId xmlns:a16="http://schemas.microsoft.com/office/drawing/2014/main" id="{8455009C-FCCA-4612-AEA9-7153DC0BD4FF}"/>
                          </a:ext>
                        </a:extLst>
                      </p:cNvPr>
                      <p:cNvPicPr/>
                      <p:nvPr/>
                    </p:nvPicPr>
                    <p:blipFill>
                      <a:blip r:embed="rId4"/>
                      <a:stretch>
                        <a:fillRect/>
                      </a:stretch>
                    </p:blipFill>
                    <p:spPr>
                      <a:xfrm>
                        <a:off x="2798763" y="1892941"/>
                        <a:ext cx="2330450" cy="1566863"/>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D1F27D9D-5C1B-4D25-88BD-29CDED6504D2}"/>
              </a:ext>
            </a:extLst>
          </p:cNvPr>
          <p:cNvGraphicFramePr>
            <a:graphicFrameLocks noChangeAspect="1"/>
          </p:cNvGraphicFramePr>
          <p:nvPr>
            <p:extLst>
              <p:ext uri="{D42A27DB-BD31-4B8C-83A1-F6EECF244321}">
                <p14:modId xmlns:p14="http://schemas.microsoft.com/office/powerpoint/2010/main" val="2004839094"/>
              </p:ext>
            </p:extLst>
          </p:nvPr>
        </p:nvGraphicFramePr>
        <p:xfrm>
          <a:off x="3829732" y="4087655"/>
          <a:ext cx="2206625" cy="501650"/>
        </p:xfrm>
        <a:graphic>
          <a:graphicData uri="http://schemas.openxmlformats.org/presentationml/2006/ole">
            <mc:AlternateContent xmlns:mc="http://schemas.openxmlformats.org/markup-compatibility/2006">
              <mc:Choice xmlns:v="urn:schemas-microsoft-com:vml" Requires="v">
                <p:oleObj name="Equation" r:id="rId5" imgW="901440" imgH="203040" progId="Equation.DSMT4">
                  <p:embed/>
                </p:oleObj>
              </mc:Choice>
              <mc:Fallback>
                <p:oleObj name="Equation" r:id="rId5" imgW="901440" imgH="203040" progId="Equation.DSMT4">
                  <p:embed/>
                  <p:pic>
                    <p:nvPicPr>
                      <p:cNvPr id="9" name="Object 8">
                        <a:extLst>
                          <a:ext uri="{FF2B5EF4-FFF2-40B4-BE49-F238E27FC236}">
                            <a16:creationId xmlns:a16="http://schemas.microsoft.com/office/drawing/2014/main" id="{D1F27D9D-5C1B-4D25-88BD-29CDED6504D2}"/>
                          </a:ext>
                        </a:extLst>
                      </p:cNvPr>
                      <p:cNvPicPr/>
                      <p:nvPr/>
                    </p:nvPicPr>
                    <p:blipFill>
                      <a:blip r:embed="rId6"/>
                      <a:stretch>
                        <a:fillRect/>
                      </a:stretch>
                    </p:blipFill>
                    <p:spPr>
                      <a:xfrm>
                        <a:off x="3829732" y="4087655"/>
                        <a:ext cx="2206625" cy="50165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E95FACB4-0432-4228-A295-8A7CEE7E3431}"/>
              </a:ext>
            </a:extLst>
          </p:cNvPr>
          <p:cNvGraphicFramePr>
            <a:graphicFrameLocks noChangeAspect="1"/>
          </p:cNvGraphicFramePr>
          <p:nvPr>
            <p:extLst>
              <p:ext uri="{D42A27DB-BD31-4B8C-83A1-F6EECF244321}">
                <p14:modId xmlns:p14="http://schemas.microsoft.com/office/powerpoint/2010/main" val="2664355818"/>
              </p:ext>
            </p:extLst>
          </p:nvPr>
        </p:nvGraphicFramePr>
        <p:xfrm>
          <a:off x="3021694" y="4919500"/>
          <a:ext cx="3822700" cy="595312"/>
        </p:xfrm>
        <a:graphic>
          <a:graphicData uri="http://schemas.openxmlformats.org/presentationml/2006/ole">
            <mc:AlternateContent xmlns:mc="http://schemas.openxmlformats.org/markup-compatibility/2006">
              <mc:Choice xmlns:v="urn:schemas-microsoft-com:vml" Requires="v">
                <p:oleObj name="Equation" r:id="rId7" imgW="1562040" imgH="241200" progId="Equation.DSMT4">
                  <p:embed/>
                </p:oleObj>
              </mc:Choice>
              <mc:Fallback>
                <p:oleObj name="Equation" r:id="rId7" imgW="1562040" imgH="241200" progId="Equation.DSMT4">
                  <p:embed/>
                  <p:pic>
                    <p:nvPicPr>
                      <p:cNvPr id="10" name="Object 9">
                        <a:extLst>
                          <a:ext uri="{FF2B5EF4-FFF2-40B4-BE49-F238E27FC236}">
                            <a16:creationId xmlns:a16="http://schemas.microsoft.com/office/drawing/2014/main" id="{E95FACB4-0432-4228-A295-8A7CEE7E3431}"/>
                          </a:ext>
                        </a:extLst>
                      </p:cNvPr>
                      <p:cNvPicPr/>
                      <p:nvPr/>
                    </p:nvPicPr>
                    <p:blipFill>
                      <a:blip r:embed="rId8"/>
                      <a:stretch>
                        <a:fillRect/>
                      </a:stretch>
                    </p:blipFill>
                    <p:spPr>
                      <a:xfrm>
                        <a:off x="3021694" y="4919500"/>
                        <a:ext cx="3822700" cy="595312"/>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D22F1083-0215-4D97-9523-72DC26DC7E8F}"/>
              </a:ext>
            </a:extLst>
          </p:cNvPr>
          <p:cNvGraphicFramePr>
            <a:graphicFrameLocks noChangeAspect="1"/>
          </p:cNvGraphicFramePr>
          <p:nvPr>
            <p:extLst>
              <p:ext uri="{D42A27DB-BD31-4B8C-83A1-F6EECF244321}">
                <p14:modId xmlns:p14="http://schemas.microsoft.com/office/powerpoint/2010/main" val="326735493"/>
              </p:ext>
            </p:extLst>
          </p:nvPr>
        </p:nvGraphicFramePr>
        <p:xfrm>
          <a:off x="3021694" y="5500688"/>
          <a:ext cx="3822700" cy="595312"/>
        </p:xfrm>
        <a:graphic>
          <a:graphicData uri="http://schemas.openxmlformats.org/presentationml/2006/ole">
            <mc:AlternateContent xmlns:mc="http://schemas.openxmlformats.org/markup-compatibility/2006">
              <mc:Choice xmlns:v="urn:schemas-microsoft-com:vml" Requires="v">
                <p:oleObj name="Equation" r:id="rId9" imgW="1562040" imgH="241200" progId="Equation.DSMT4">
                  <p:embed/>
                </p:oleObj>
              </mc:Choice>
              <mc:Fallback>
                <p:oleObj name="Equation" r:id="rId9" imgW="1562040" imgH="241200" progId="Equation.DSMT4">
                  <p:embed/>
                  <p:pic>
                    <p:nvPicPr>
                      <p:cNvPr id="14" name="Object 13">
                        <a:extLst>
                          <a:ext uri="{FF2B5EF4-FFF2-40B4-BE49-F238E27FC236}">
                            <a16:creationId xmlns:a16="http://schemas.microsoft.com/office/drawing/2014/main" id="{D22F1083-0215-4D97-9523-72DC26DC7E8F}"/>
                          </a:ext>
                        </a:extLst>
                      </p:cNvPr>
                      <p:cNvPicPr/>
                      <p:nvPr/>
                    </p:nvPicPr>
                    <p:blipFill>
                      <a:blip r:embed="rId10"/>
                      <a:stretch>
                        <a:fillRect/>
                      </a:stretch>
                    </p:blipFill>
                    <p:spPr>
                      <a:xfrm>
                        <a:off x="3021694" y="5500688"/>
                        <a:ext cx="3822700" cy="595312"/>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0F7259D8-1545-4462-8E14-A2FB92D3663E}"/>
              </a:ext>
            </a:extLst>
          </p:cNvPr>
          <p:cNvGraphicFramePr>
            <a:graphicFrameLocks noChangeAspect="1"/>
          </p:cNvGraphicFramePr>
          <p:nvPr>
            <p:extLst>
              <p:ext uri="{D42A27DB-BD31-4B8C-83A1-F6EECF244321}">
                <p14:modId xmlns:p14="http://schemas.microsoft.com/office/powerpoint/2010/main" val="2620784954"/>
              </p:ext>
            </p:extLst>
          </p:nvPr>
        </p:nvGraphicFramePr>
        <p:xfrm>
          <a:off x="4358369" y="6108569"/>
          <a:ext cx="2486025" cy="531812"/>
        </p:xfrm>
        <a:graphic>
          <a:graphicData uri="http://schemas.openxmlformats.org/presentationml/2006/ole">
            <mc:AlternateContent xmlns:mc="http://schemas.openxmlformats.org/markup-compatibility/2006">
              <mc:Choice xmlns:v="urn:schemas-microsoft-com:vml" Requires="v">
                <p:oleObj name="Equation" r:id="rId11" imgW="1015920" imgH="215640" progId="Equation.DSMT4">
                  <p:embed/>
                </p:oleObj>
              </mc:Choice>
              <mc:Fallback>
                <p:oleObj name="Equation" r:id="rId11" imgW="1015920" imgH="215640" progId="Equation.DSMT4">
                  <p:embed/>
                  <p:pic>
                    <p:nvPicPr>
                      <p:cNvPr id="15" name="Object 14">
                        <a:extLst>
                          <a:ext uri="{FF2B5EF4-FFF2-40B4-BE49-F238E27FC236}">
                            <a16:creationId xmlns:a16="http://schemas.microsoft.com/office/drawing/2014/main" id="{0F7259D8-1545-4462-8E14-A2FB92D3663E}"/>
                          </a:ext>
                        </a:extLst>
                      </p:cNvPr>
                      <p:cNvPicPr/>
                      <p:nvPr/>
                    </p:nvPicPr>
                    <p:blipFill>
                      <a:blip r:embed="rId12"/>
                      <a:stretch>
                        <a:fillRect/>
                      </a:stretch>
                    </p:blipFill>
                    <p:spPr>
                      <a:xfrm>
                        <a:off x="4358369" y="6108569"/>
                        <a:ext cx="2486025" cy="531812"/>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28969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Iteration</a:t>
            </a:r>
            <a:endParaRPr lang="en-CA" dirty="0"/>
          </a:p>
        </p:txBody>
      </p:sp>
      <p:sp>
        <p:nvSpPr>
          <p:cNvPr id="3" name="Content Placeholder 2"/>
          <p:cNvSpPr>
            <a:spLocks noGrp="1"/>
          </p:cNvSpPr>
          <p:nvPr>
            <p:ph idx="1"/>
          </p:nvPr>
        </p:nvSpPr>
        <p:spPr>
          <a:xfrm>
            <a:off x="457200" y="1600200"/>
            <a:ext cx="8534400" cy="4525963"/>
          </a:xfrm>
        </p:spPr>
        <p:txBody>
          <a:bodyPr/>
          <a:lstStyle/>
          <a:p>
            <a:r>
              <a:rPr lang="en-US" dirty="0"/>
              <a:t>Thus, we have now transformed</a:t>
            </a:r>
          </a:p>
          <a:p>
            <a:endParaRPr lang="en-US" dirty="0"/>
          </a:p>
          <a:p>
            <a:pPr marL="0" indent="0">
              <a:buNone/>
            </a:pPr>
            <a:r>
              <a:rPr lang="en-US" dirty="0"/>
              <a:t>     into the equivalent equation</a:t>
            </a:r>
          </a:p>
          <a:p>
            <a:pPr marL="0" indent="0">
              <a:buNone/>
            </a:pPr>
            <a:endParaRPr lang="en-US" dirty="0"/>
          </a:p>
          <a:p>
            <a:pPr marL="0" indent="0">
              <a:buNone/>
            </a:pPr>
            <a:endParaRPr lang="en-US" dirty="0"/>
          </a:p>
          <a:p>
            <a:r>
              <a:rPr lang="en-US" dirty="0"/>
              <a:t>This is of the form </a:t>
            </a:r>
            <a:r>
              <a:rPr lang="en-US" b="1" dirty="0">
                <a:latin typeface="Times New Roman" panose="02020603050405020304" pitchFamily="18" charset="0"/>
              </a:rPr>
              <a:t>u</a:t>
            </a:r>
            <a:r>
              <a:rPr lang="en-US" dirty="0">
                <a:latin typeface="Times New Roman" panose="02020603050405020304" pitchFamily="18" charset="0"/>
              </a:rPr>
              <a:t> = </a:t>
            </a:r>
            <a:r>
              <a:rPr lang="en-US" b="1" dirty="0">
                <a:latin typeface="Times New Roman" panose="02020603050405020304" pitchFamily="18" charset="0"/>
              </a:rPr>
              <a:t>f</a:t>
            </a:r>
            <a:r>
              <a:rPr lang="en-US" dirty="0">
                <a:latin typeface="Times New Roman" panose="02020603050405020304" pitchFamily="18" charset="0"/>
              </a:rPr>
              <a:t>(</a:t>
            </a:r>
            <a:r>
              <a:rPr lang="en-US" b="1" dirty="0">
                <a:latin typeface="Times New Roman" panose="02020603050405020304" pitchFamily="18" charset="0"/>
              </a:rPr>
              <a:t>u</a:t>
            </a:r>
            <a:r>
              <a:rPr lang="en-US" dirty="0">
                <a:latin typeface="Times New Roman" panose="02020603050405020304" pitchFamily="18" charset="0"/>
              </a:rPr>
              <a:t>)</a:t>
            </a:r>
            <a:endParaRPr lang="en-US" dirty="0"/>
          </a:p>
          <a:p>
            <a:pPr lvl="1"/>
            <a:r>
              <a:rPr lang="en-US" dirty="0"/>
              <a:t>Thus, if we find a solution to the second,</a:t>
            </a:r>
            <a:br>
              <a:rPr lang="en-US" dirty="0"/>
            </a:br>
            <a:r>
              <a:rPr lang="en-US" dirty="0"/>
              <a:t>		that solution is also a solution to the first</a:t>
            </a:r>
          </a:p>
        </p:txBody>
      </p:sp>
      <p:sp>
        <p:nvSpPr>
          <p:cNvPr id="4" name="Footer Placeholder 3"/>
          <p:cNvSpPr>
            <a:spLocks noGrp="1"/>
          </p:cNvSpPr>
          <p:nvPr>
            <p:ph type="ftr" sz="quarter" idx="11"/>
          </p:nvPr>
        </p:nvSpPr>
        <p:spPr/>
        <p:txBody>
          <a:bodyPr/>
          <a:lstStyle/>
          <a:p>
            <a:r>
              <a:rPr lang="en-US"/>
              <a:t>Linear algebra</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39</a:t>
            </a:fld>
            <a:endParaRPr lang="en-CA"/>
          </a:p>
        </p:txBody>
      </p:sp>
      <p:graphicFrame>
        <p:nvGraphicFramePr>
          <p:cNvPr id="16" name="Object 15">
            <a:extLst>
              <a:ext uri="{FF2B5EF4-FFF2-40B4-BE49-F238E27FC236}">
                <a16:creationId xmlns:a16="http://schemas.microsoft.com/office/drawing/2014/main" id="{8455009C-FCCA-4612-AEA9-7153DC0BD4FF}"/>
              </a:ext>
            </a:extLst>
          </p:cNvPr>
          <p:cNvGraphicFramePr>
            <a:graphicFrameLocks noChangeAspect="1"/>
          </p:cNvGraphicFramePr>
          <p:nvPr>
            <p:extLst>
              <p:ext uri="{D42A27DB-BD31-4B8C-83A1-F6EECF244321}">
                <p14:modId xmlns:p14="http://schemas.microsoft.com/office/powerpoint/2010/main" val="3295367508"/>
              </p:ext>
            </p:extLst>
          </p:nvPr>
        </p:nvGraphicFramePr>
        <p:xfrm>
          <a:off x="4059237" y="1998663"/>
          <a:ext cx="1025525" cy="376237"/>
        </p:xfrm>
        <a:graphic>
          <a:graphicData uri="http://schemas.openxmlformats.org/presentationml/2006/ole">
            <mc:AlternateContent xmlns:mc="http://schemas.openxmlformats.org/markup-compatibility/2006">
              <mc:Choice xmlns:v="urn:schemas-microsoft-com:vml" Requires="v">
                <p:oleObj name="Equation" r:id="rId3" imgW="419040" imgH="152280" progId="Equation.DSMT4">
                  <p:embed/>
                </p:oleObj>
              </mc:Choice>
              <mc:Fallback>
                <p:oleObj name="Equation" r:id="rId3" imgW="419040" imgH="152280" progId="Equation.DSMT4">
                  <p:embed/>
                  <p:pic>
                    <p:nvPicPr>
                      <p:cNvPr id="16" name="Object 15">
                        <a:extLst>
                          <a:ext uri="{FF2B5EF4-FFF2-40B4-BE49-F238E27FC236}">
                            <a16:creationId xmlns:a16="http://schemas.microsoft.com/office/drawing/2014/main" id="{8455009C-FCCA-4612-AEA9-7153DC0BD4FF}"/>
                          </a:ext>
                        </a:extLst>
                      </p:cNvPr>
                      <p:cNvPicPr/>
                      <p:nvPr/>
                    </p:nvPicPr>
                    <p:blipFill>
                      <a:blip r:embed="rId4"/>
                      <a:stretch>
                        <a:fillRect/>
                      </a:stretch>
                    </p:blipFill>
                    <p:spPr>
                      <a:xfrm>
                        <a:off x="4059237" y="1998663"/>
                        <a:ext cx="1025525" cy="376237"/>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0F7259D8-1545-4462-8E14-A2FB92D3663E}"/>
              </a:ext>
            </a:extLst>
          </p:cNvPr>
          <p:cNvGraphicFramePr>
            <a:graphicFrameLocks noChangeAspect="1"/>
          </p:cNvGraphicFramePr>
          <p:nvPr>
            <p:extLst>
              <p:ext uri="{D42A27DB-BD31-4B8C-83A1-F6EECF244321}">
                <p14:modId xmlns:p14="http://schemas.microsoft.com/office/powerpoint/2010/main" val="4190893854"/>
              </p:ext>
            </p:extLst>
          </p:nvPr>
        </p:nvGraphicFramePr>
        <p:xfrm>
          <a:off x="4291318" y="2773363"/>
          <a:ext cx="2486025" cy="533400"/>
        </p:xfrm>
        <a:graphic>
          <a:graphicData uri="http://schemas.openxmlformats.org/presentationml/2006/ole">
            <mc:AlternateContent xmlns:mc="http://schemas.openxmlformats.org/markup-compatibility/2006">
              <mc:Choice xmlns:v="urn:schemas-microsoft-com:vml" Requires="v">
                <p:oleObj name="Equation" r:id="rId5" imgW="1015920" imgH="215640" progId="Equation.DSMT4">
                  <p:embed/>
                </p:oleObj>
              </mc:Choice>
              <mc:Fallback>
                <p:oleObj name="Equation" r:id="rId5" imgW="1015920" imgH="215640" progId="Equation.DSMT4">
                  <p:embed/>
                  <p:pic>
                    <p:nvPicPr>
                      <p:cNvPr id="15" name="Object 14">
                        <a:extLst>
                          <a:ext uri="{FF2B5EF4-FFF2-40B4-BE49-F238E27FC236}">
                            <a16:creationId xmlns:a16="http://schemas.microsoft.com/office/drawing/2014/main" id="{0F7259D8-1545-4462-8E14-A2FB92D3663E}"/>
                          </a:ext>
                        </a:extLst>
                      </p:cNvPr>
                      <p:cNvPicPr/>
                      <p:nvPr/>
                    </p:nvPicPr>
                    <p:blipFill>
                      <a:blip r:embed="rId6"/>
                      <a:stretch>
                        <a:fillRect/>
                      </a:stretch>
                    </p:blipFill>
                    <p:spPr>
                      <a:xfrm>
                        <a:off x="4291318" y="2773363"/>
                        <a:ext cx="2486025" cy="533400"/>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87973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algebra</a:t>
            </a:r>
            <a:endParaRPr lang="en-CA" dirty="0"/>
          </a:p>
        </p:txBody>
      </p:sp>
      <p:sp>
        <p:nvSpPr>
          <p:cNvPr id="3" name="Content Placeholder 2"/>
          <p:cNvSpPr>
            <a:spLocks noGrp="1"/>
          </p:cNvSpPr>
          <p:nvPr>
            <p:ph idx="1"/>
          </p:nvPr>
        </p:nvSpPr>
        <p:spPr>
          <a:xfrm>
            <a:off x="457200" y="1600200"/>
            <a:ext cx="8534400" cy="5181600"/>
          </a:xfrm>
        </p:spPr>
        <p:txBody>
          <a:bodyPr>
            <a:normAutofit/>
          </a:bodyPr>
          <a:lstStyle/>
          <a:p>
            <a:r>
              <a:rPr lang="en-US" dirty="0"/>
              <a:t>Consider a system of </a:t>
            </a:r>
            <a:r>
              <a:rPr lang="en-US" i="1" dirty="0"/>
              <a:t>n</a:t>
            </a:r>
            <a:r>
              <a:rPr lang="en-US" dirty="0"/>
              <a:t> linear equations in </a:t>
            </a:r>
            <a:r>
              <a:rPr lang="en-US" i="1" dirty="0"/>
              <a:t>n</a:t>
            </a:r>
            <a:r>
              <a:rPr lang="en-US" dirty="0"/>
              <a:t> unknowns</a:t>
            </a:r>
          </a:p>
          <a:p>
            <a:pPr marL="0" indent="0" algn="ctr">
              <a:buNone/>
            </a:pPr>
            <a:r>
              <a:rPr lang="en-US" i="1" dirty="0">
                <a:latin typeface="Times New Roman" panose="02020603050405020304" pitchFamily="18" charset="0"/>
              </a:rPr>
              <a:t>A</a:t>
            </a:r>
            <a:r>
              <a:rPr lang="en-US" b="1" dirty="0">
                <a:latin typeface="Times New Roman" panose="02020603050405020304" pitchFamily="18" charset="0"/>
              </a:rPr>
              <a:t>u</a:t>
            </a:r>
            <a:r>
              <a:rPr lang="en-US" dirty="0">
                <a:latin typeface="Times New Roman" panose="02020603050405020304" pitchFamily="18" charset="0"/>
              </a:rPr>
              <a:t> = </a:t>
            </a:r>
            <a:r>
              <a:rPr lang="en-US" b="1" dirty="0">
                <a:latin typeface="Times New Roman" panose="02020603050405020304" pitchFamily="18" charset="0"/>
              </a:rPr>
              <a:t>v</a:t>
            </a:r>
            <a:endParaRPr lang="en-US" dirty="0">
              <a:latin typeface="Times New Roman" panose="02020603050405020304" pitchFamily="18" charset="0"/>
            </a:endParaRPr>
          </a:p>
          <a:p>
            <a:r>
              <a:rPr lang="en-US" dirty="0"/>
              <a:t>To solve such a system, we:</a:t>
            </a:r>
          </a:p>
          <a:p>
            <a:pPr lvl="1"/>
            <a:r>
              <a:rPr lang="en-US" dirty="0"/>
              <a:t>Create the </a:t>
            </a:r>
            <a:r>
              <a:rPr lang="en-US" i="1" dirty="0">
                <a:latin typeface="Times New Roman" panose="02020603050405020304" pitchFamily="18" charset="0"/>
              </a:rPr>
              <a:t>n</a:t>
            </a:r>
            <a:r>
              <a:rPr lang="en-US" dirty="0">
                <a:latin typeface="Times New Roman" panose="02020603050405020304" pitchFamily="18" charset="0"/>
              </a:rPr>
              <a:t> × (</a:t>
            </a:r>
            <a:r>
              <a:rPr lang="en-US" i="1" dirty="0">
                <a:latin typeface="Times New Roman" panose="02020603050405020304" pitchFamily="18" charset="0"/>
              </a:rPr>
              <a:t>n</a:t>
            </a:r>
            <a:r>
              <a:rPr lang="en-US" dirty="0">
                <a:latin typeface="Times New Roman" panose="02020603050405020304" pitchFamily="18" charset="0"/>
              </a:rPr>
              <a:t> + 1)</a:t>
            </a:r>
            <a:r>
              <a:rPr lang="en-US" dirty="0"/>
              <a:t> augmented matrix</a:t>
            </a:r>
          </a:p>
          <a:p>
            <a:pPr lvl="1"/>
            <a:r>
              <a:rPr lang="en-US" dirty="0"/>
              <a:t>We apply row operations on the augmented matrix until</a:t>
            </a:r>
            <a:br>
              <a:rPr lang="en-US" dirty="0"/>
            </a:br>
            <a:r>
              <a:rPr lang="en-US" dirty="0"/>
              <a:t>the matrix is in row-echelon form</a:t>
            </a:r>
          </a:p>
          <a:p>
            <a:pPr lvl="2"/>
            <a:r>
              <a:rPr lang="en-US" dirty="0"/>
              <a:t>The three elementary row operations are:</a:t>
            </a:r>
          </a:p>
          <a:p>
            <a:pPr lvl="3"/>
            <a:r>
              <a:rPr lang="en-US" dirty="0"/>
              <a:t>Swapping two rows</a:t>
            </a:r>
          </a:p>
          <a:p>
            <a:pPr lvl="3"/>
            <a:r>
              <a:rPr lang="en-US" dirty="0"/>
              <a:t>Adding a multiple of one row onto another</a:t>
            </a:r>
          </a:p>
          <a:p>
            <a:pPr lvl="3"/>
            <a:r>
              <a:rPr lang="en-US" dirty="0"/>
              <a:t>Multiplying a row by a non-zero scalar</a:t>
            </a:r>
          </a:p>
          <a:p>
            <a:pPr lvl="2"/>
            <a:r>
              <a:rPr lang="en-US" dirty="0"/>
              <a:t>The first two are used for this process of Gaussian elimination</a:t>
            </a:r>
          </a:p>
          <a:p>
            <a:pPr lvl="1"/>
            <a:r>
              <a:rPr lang="en-US" dirty="0"/>
              <a:t>If </a:t>
            </a:r>
            <a:r>
              <a:rPr lang="en-US" dirty="0">
                <a:latin typeface="Times New Roman" panose="02020603050405020304" pitchFamily="18" charset="0"/>
              </a:rPr>
              <a:t>rank( </a:t>
            </a:r>
            <a:r>
              <a:rPr lang="en-US" i="1" dirty="0">
                <a:latin typeface="Times New Roman" panose="02020603050405020304" pitchFamily="18" charset="0"/>
              </a:rPr>
              <a:t>A</a:t>
            </a:r>
            <a:r>
              <a:rPr lang="en-US" dirty="0">
                <a:latin typeface="Times New Roman" panose="02020603050405020304" pitchFamily="18" charset="0"/>
              </a:rPr>
              <a:t> ) = </a:t>
            </a:r>
            <a:r>
              <a:rPr lang="en-US" i="1" dirty="0">
                <a:latin typeface="Times New Roman" panose="02020603050405020304" pitchFamily="18" charset="0"/>
              </a:rPr>
              <a:t>n</a:t>
            </a:r>
            <a:r>
              <a:rPr lang="en-US" dirty="0"/>
              <a:t>, we may use backward substitution to find</a:t>
            </a:r>
            <a:br>
              <a:rPr lang="en-US" dirty="0"/>
            </a:br>
            <a:r>
              <a:rPr lang="en-US" dirty="0"/>
              <a:t>the unique solution</a:t>
            </a:r>
          </a:p>
        </p:txBody>
      </p:sp>
      <p:sp>
        <p:nvSpPr>
          <p:cNvPr id="4" name="Footer Placeholder 3"/>
          <p:cNvSpPr>
            <a:spLocks noGrp="1"/>
          </p:cNvSpPr>
          <p:nvPr>
            <p:ph type="ftr" sz="quarter" idx="11"/>
          </p:nvPr>
        </p:nvSpPr>
        <p:spPr/>
        <p:txBody>
          <a:bodyPr/>
          <a:lstStyle/>
          <a:p>
            <a:r>
              <a:rPr lang="en-US"/>
              <a:t>Linear algebra</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4</a:t>
            </a:fld>
            <a:endParaRPr lang="en-CA"/>
          </a:p>
        </p:txBody>
      </p:sp>
      <p:graphicFrame>
        <p:nvGraphicFramePr>
          <p:cNvPr id="8" name="Object 7">
            <a:extLst>
              <a:ext uri="{FF2B5EF4-FFF2-40B4-BE49-F238E27FC236}">
                <a16:creationId xmlns:a16="http://schemas.microsoft.com/office/drawing/2014/main" id="{2399F5E8-906F-45A3-86EB-D023A21B73EE}"/>
              </a:ext>
            </a:extLst>
          </p:cNvPr>
          <p:cNvGraphicFramePr>
            <a:graphicFrameLocks noChangeAspect="1"/>
          </p:cNvGraphicFramePr>
          <p:nvPr>
            <p:extLst>
              <p:ext uri="{D42A27DB-BD31-4B8C-83A1-F6EECF244321}">
                <p14:modId xmlns:p14="http://schemas.microsoft.com/office/powerpoint/2010/main" val="3241465738"/>
              </p:ext>
            </p:extLst>
          </p:nvPr>
        </p:nvGraphicFramePr>
        <p:xfrm>
          <a:off x="5802869" y="2790141"/>
          <a:ext cx="933450" cy="484187"/>
        </p:xfrm>
        <a:graphic>
          <a:graphicData uri="http://schemas.openxmlformats.org/presentationml/2006/ole">
            <mc:AlternateContent xmlns:mc="http://schemas.openxmlformats.org/markup-compatibility/2006">
              <mc:Choice xmlns:v="urn:schemas-microsoft-com:vml" Requires="v">
                <p:oleObj name="Equation" r:id="rId3" imgW="419040" imgH="215640" progId="Equation.DSMT4">
                  <p:embed/>
                </p:oleObj>
              </mc:Choice>
              <mc:Fallback>
                <p:oleObj name="Equation" r:id="rId3" imgW="419040" imgH="215640" progId="Equation.DSMT4">
                  <p:embed/>
                  <p:pic>
                    <p:nvPicPr>
                      <p:cNvPr id="8" name="Object 7">
                        <a:extLst>
                          <a:ext uri="{FF2B5EF4-FFF2-40B4-BE49-F238E27FC236}">
                            <a16:creationId xmlns:a16="http://schemas.microsoft.com/office/drawing/2014/main" id="{2399F5E8-906F-45A3-86EB-D023A21B73EE}"/>
                          </a:ext>
                        </a:extLst>
                      </p:cNvPr>
                      <p:cNvPicPr/>
                      <p:nvPr/>
                    </p:nvPicPr>
                    <p:blipFill>
                      <a:blip r:embed="rId4"/>
                      <a:stretch>
                        <a:fillRect/>
                      </a:stretch>
                    </p:blipFill>
                    <p:spPr>
                      <a:xfrm>
                        <a:off x="5802869" y="2790141"/>
                        <a:ext cx="933450" cy="484187"/>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77768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Iteration</a:t>
            </a:r>
            <a:endParaRPr lang="en-CA" dirty="0"/>
          </a:p>
        </p:txBody>
      </p:sp>
      <p:sp>
        <p:nvSpPr>
          <p:cNvPr id="3" name="Content Placeholder 2"/>
          <p:cNvSpPr>
            <a:spLocks noGrp="1"/>
          </p:cNvSpPr>
          <p:nvPr>
            <p:ph idx="1"/>
          </p:nvPr>
        </p:nvSpPr>
        <p:spPr>
          <a:xfrm>
            <a:off x="457200" y="1600200"/>
            <a:ext cx="8534400" cy="5257800"/>
          </a:xfrm>
        </p:spPr>
        <p:txBody>
          <a:bodyPr>
            <a:normAutofit/>
          </a:bodyPr>
          <a:lstStyle/>
          <a:p>
            <a:r>
              <a:rPr lang="en-US" dirty="0"/>
              <a:t>This is not something to do by hand, so let us go to </a:t>
            </a:r>
            <a:r>
              <a:rPr lang="en-US" dirty="0" err="1"/>
              <a:t>M</a:t>
            </a:r>
            <a:r>
              <a:rPr lang="en-US" cap="small" dirty="0" err="1"/>
              <a:t>atlab</a:t>
            </a:r>
            <a:r>
              <a:rPr lang="en-US" dirty="0"/>
              <a:t>:</a:t>
            </a:r>
          </a:p>
          <a:p>
            <a:pPr marL="800100" lvl="2" indent="0">
              <a:buNone/>
            </a:pPr>
            <a:r>
              <a:rPr lang="en-US" sz="1600" dirty="0">
                <a:latin typeface="Consolas" panose="020B0609020204030204" pitchFamily="49" charset="0"/>
              </a:rPr>
              <a:t>&gt;&gt; A = [20.0  0.3 -0.4  0.5</a:t>
            </a:r>
            <a:br>
              <a:rPr lang="en-US" sz="1600" dirty="0">
                <a:latin typeface="Consolas" panose="020B0609020204030204" pitchFamily="49" charset="0"/>
              </a:rPr>
            </a:br>
            <a:r>
              <a:rPr lang="en-US" sz="1600" dirty="0">
                <a:latin typeface="Consolas" panose="020B0609020204030204" pitchFamily="49" charset="0"/>
              </a:rPr>
              <a:t>         0.1  5.0  1.2 -0.3</a:t>
            </a:r>
            <a:br>
              <a:rPr lang="en-US" sz="1600" dirty="0">
                <a:latin typeface="Consolas" panose="020B0609020204030204" pitchFamily="49" charset="0"/>
              </a:rPr>
            </a:br>
            <a:r>
              <a:rPr lang="en-US" sz="1600" dirty="0">
                <a:latin typeface="Consolas" panose="020B0609020204030204" pitchFamily="49" charset="0"/>
              </a:rPr>
              <a:t>         0.7  0.2  4.0 -1.1</a:t>
            </a:r>
            <a:br>
              <a:rPr lang="en-US" sz="1600" dirty="0">
                <a:latin typeface="Consolas" panose="020B0609020204030204" pitchFamily="49" charset="0"/>
              </a:rPr>
            </a:br>
            <a:r>
              <a:rPr lang="en-US" sz="1600" dirty="0">
                <a:latin typeface="Consolas" panose="020B0609020204030204" pitchFamily="49" charset="0"/>
              </a:rPr>
              <a:t>         0.4  1.3  0.6 10.0];</a:t>
            </a:r>
          </a:p>
          <a:p>
            <a:pPr marL="800100" lvl="2" indent="0">
              <a:buNone/>
            </a:pPr>
            <a:r>
              <a:rPr lang="en-US" sz="1600" dirty="0">
                <a:latin typeface="Consolas" panose="020B0609020204030204" pitchFamily="49" charset="0"/>
              </a:rPr>
              <a:t>&gt;&gt; v = [0.3 0.5 -0.2 0.4]';</a:t>
            </a:r>
          </a:p>
          <a:p>
            <a:pPr marL="800100" lvl="2" indent="0">
              <a:buNone/>
            </a:pPr>
            <a:r>
              <a:rPr lang="en-US" sz="1600" dirty="0">
                <a:latin typeface="Consolas" panose="020B0609020204030204" pitchFamily="49" charset="0"/>
              </a:rPr>
              <a:t>&gt;&gt; u = A\v</a:t>
            </a:r>
          </a:p>
          <a:p>
            <a:pPr marL="800100" lvl="2" indent="0">
              <a:buNone/>
            </a:pPr>
            <a:r>
              <a:rPr lang="en-US" altLang="ko-KR" sz="1600" dirty="0">
                <a:latin typeface="Consolas" panose="020B0609020204030204" pitchFamily="49" charset="0"/>
              </a:rPr>
              <a:t>    u =</a:t>
            </a:r>
          </a:p>
          <a:p>
            <a:pPr marL="800100" lvl="2" indent="0">
              <a:buNone/>
            </a:pPr>
            <a:r>
              <a:rPr lang="en-US" altLang="ko-KR" sz="1600" dirty="0">
                <a:latin typeface="Consolas" panose="020B0609020204030204" pitchFamily="49" charset="0"/>
              </a:rPr>
              <a:t>        0.01160226827793914</a:t>
            </a:r>
          </a:p>
          <a:p>
            <a:pPr marL="800100" lvl="2" indent="0">
              <a:buNone/>
            </a:pPr>
            <a:r>
              <a:rPr lang="en-US" altLang="ko-KR" sz="1600" dirty="0">
                <a:latin typeface="Consolas" panose="020B0609020204030204" pitchFamily="49" charset="0"/>
              </a:rPr>
              <a:t>        0.1134499024722330</a:t>
            </a:r>
          </a:p>
          <a:p>
            <a:pPr marL="800100" lvl="2" indent="0">
              <a:buNone/>
            </a:pPr>
            <a:r>
              <a:rPr lang="en-US" altLang="ko-KR" sz="1600" dirty="0">
                <a:latin typeface="Consolas" panose="020B0609020204030204" pitchFamily="49" charset="0"/>
              </a:rPr>
              <a:t>       -0.05006035517628202</a:t>
            </a:r>
          </a:p>
          <a:p>
            <a:pPr marL="800100" lvl="2" indent="0">
              <a:buNone/>
            </a:pPr>
            <a:r>
              <a:rPr lang="en-US" altLang="ko-KR" sz="1600" dirty="0">
                <a:latin typeface="Consolas" panose="020B0609020204030204" pitchFamily="49" charset="0"/>
              </a:rPr>
              <a:t>        0.02779104325806907</a:t>
            </a:r>
            <a:endParaRPr lang="en-US" sz="1600" dirty="0">
              <a:latin typeface="Consolas" panose="020B0609020204030204" pitchFamily="49" charset="0"/>
            </a:endParaRP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&gt;&gt; </a:t>
            </a:r>
            <a:r>
              <a:rPr lang="en-US" sz="1600" dirty="0" err="1">
                <a:latin typeface="Consolas" panose="020B0609020204030204" pitchFamily="49" charset="0"/>
              </a:rPr>
              <a:t>Adiag</a:t>
            </a:r>
            <a:r>
              <a:rPr lang="en-US" sz="1600" dirty="0">
                <a:latin typeface="Consolas" panose="020B0609020204030204" pitchFamily="49" charset="0"/>
              </a:rPr>
              <a:t> = </a:t>
            </a:r>
            <a:r>
              <a:rPr lang="en-US" sz="1600" dirty="0" err="1">
                <a:latin typeface="Consolas" panose="020B0609020204030204" pitchFamily="49" charset="0"/>
              </a:rPr>
              <a:t>diag</a:t>
            </a:r>
            <a:r>
              <a:rPr lang="en-US" sz="1600" dirty="0">
                <a:latin typeface="Consolas" panose="020B0609020204030204" pitchFamily="49" charset="0"/>
              </a:rPr>
              <a:t>( </a:t>
            </a:r>
            <a:r>
              <a:rPr lang="en-US" sz="1600" dirty="0" err="1">
                <a:latin typeface="Consolas" panose="020B0609020204030204" pitchFamily="49" charset="0"/>
              </a:rPr>
              <a:t>diag</a:t>
            </a:r>
            <a:r>
              <a:rPr lang="en-US" sz="1600" dirty="0">
                <a:latin typeface="Consolas" panose="020B0609020204030204" pitchFamily="49" charset="0"/>
              </a:rPr>
              <a:t>( A ) );</a:t>
            </a:r>
          </a:p>
          <a:p>
            <a:pPr marL="800100" lvl="2" indent="0">
              <a:buNone/>
            </a:pPr>
            <a:r>
              <a:rPr lang="en-US" sz="1600" dirty="0">
                <a:latin typeface="Consolas" panose="020B0609020204030204" pitchFamily="49" charset="0"/>
              </a:rPr>
              <a:t>&gt;&gt; </a:t>
            </a:r>
            <a:r>
              <a:rPr lang="en-US" sz="1600" dirty="0" err="1">
                <a:latin typeface="Consolas" panose="020B0609020204030204" pitchFamily="49" charset="0"/>
              </a:rPr>
              <a:t>Aoff</a:t>
            </a:r>
            <a:r>
              <a:rPr lang="en-US" sz="1600" dirty="0">
                <a:latin typeface="Consolas" panose="020B0609020204030204" pitchFamily="49" charset="0"/>
              </a:rPr>
              <a:t> = A - </a:t>
            </a:r>
            <a:r>
              <a:rPr lang="en-US" sz="1600" dirty="0" err="1">
                <a:latin typeface="Consolas" panose="020B0609020204030204" pitchFamily="49" charset="0"/>
              </a:rPr>
              <a:t>Adiag</a:t>
            </a:r>
            <a:r>
              <a:rPr lang="en-US" sz="1600" dirty="0">
                <a:latin typeface="Consolas" panose="020B0609020204030204" pitchFamily="49" charset="0"/>
              </a:rPr>
              <a:t>;</a:t>
            </a:r>
          </a:p>
          <a:p>
            <a:pPr marL="800100" lvl="2" indent="0">
              <a:buNone/>
            </a:pPr>
            <a:r>
              <a:rPr lang="en-US" sz="1600" dirty="0">
                <a:latin typeface="Consolas" panose="020B0609020204030204" pitchFamily="49" charset="0"/>
              </a:rPr>
              <a:t>&gt;&gt; </a:t>
            </a:r>
            <a:r>
              <a:rPr lang="en-US" sz="1600" dirty="0" err="1">
                <a:latin typeface="Consolas" panose="020B0609020204030204" pitchFamily="49" charset="0"/>
              </a:rPr>
              <a:t>InvAdiag</a:t>
            </a:r>
            <a:r>
              <a:rPr lang="en-US" sz="1600" dirty="0">
                <a:latin typeface="Consolas" panose="020B0609020204030204" pitchFamily="49" charset="0"/>
              </a:rPr>
              <a:t> = inv( </a:t>
            </a:r>
            <a:r>
              <a:rPr lang="en-US" sz="1600" dirty="0" err="1">
                <a:latin typeface="Consolas" panose="020B0609020204030204" pitchFamily="49" charset="0"/>
              </a:rPr>
              <a:t>Adiag</a:t>
            </a:r>
            <a:r>
              <a:rPr lang="en-US" sz="1600" dirty="0">
                <a:latin typeface="Consolas" panose="020B0609020204030204" pitchFamily="49" charset="0"/>
              </a:rPr>
              <a:t> );</a:t>
            </a:r>
          </a:p>
          <a:p>
            <a:pPr marL="800100" lvl="2" indent="0">
              <a:buNone/>
            </a:pPr>
            <a:endParaRPr lang="en-US" sz="1600" dirty="0">
              <a:latin typeface="Consolas" panose="020B0609020204030204" pitchFamily="49" charset="0"/>
            </a:endParaRPr>
          </a:p>
        </p:txBody>
      </p:sp>
      <p:sp>
        <p:nvSpPr>
          <p:cNvPr id="4" name="Footer Placeholder 3"/>
          <p:cNvSpPr>
            <a:spLocks noGrp="1"/>
          </p:cNvSpPr>
          <p:nvPr>
            <p:ph type="ftr" sz="quarter" idx="11"/>
          </p:nvPr>
        </p:nvSpPr>
        <p:spPr/>
        <p:txBody>
          <a:bodyPr/>
          <a:lstStyle/>
          <a:p>
            <a:r>
              <a:rPr lang="en-US"/>
              <a:t>Linear algebra</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40</a:t>
            </a:fld>
            <a:endParaRPr lang="en-CA"/>
          </a:p>
        </p:txBody>
      </p:sp>
    </p:spTree>
    <p:custDataLst>
      <p:tags r:id="rId1"/>
    </p:custDataLst>
    <p:extLst>
      <p:ext uri="{BB962C8B-B14F-4D97-AF65-F5344CB8AC3E}">
        <p14:creationId xmlns:p14="http://schemas.microsoft.com/office/powerpoint/2010/main" val="69119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Iteration</a:t>
            </a:r>
            <a:endParaRPr lang="en-CA" dirty="0"/>
          </a:p>
        </p:txBody>
      </p:sp>
      <p:sp>
        <p:nvSpPr>
          <p:cNvPr id="3" name="Content Placeholder 2"/>
          <p:cNvSpPr>
            <a:spLocks noGrp="1"/>
          </p:cNvSpPr>
          <p:nvPr>
            <p:ph idx="1"/>
          </p:nvPr>
        </p:nvSpPr>
        <p:spPr>
          <a:xfrm>
            <a:off x="457200" y="1063752"/>
            <a:ext cx="8534400" cy="4525963"/>
          </a:xfrm>
        </p:spPr>
        <p:txBody>
          <a:bodyPr>
            <a:normAutofit fontScale="92500" lnSpcReduction="20000"/>
          </a:bodyPr>
          <a:lstStyle/>
          <a:p>
            <a:pPr marL="800100" lvl="2" indent="0">
              <a:buNone/>
            </a:pPr>
            <a:r>
              <a:rPr lang="en-US" sz="1600" dirty="0">
                <a:latin typeface="Consolas" panose="020B0609020204030204" pitchFamily="49" charset="0"/>
              </a:rPr>
              <a:t>&gt;&gt; f = @(u)( </a:t>
            </a:r>
            <a:r>
              <a:rPr lang="en-US" sz="1600" dirty="0" err="1">
                <a:latin typeface="Consolas" panose="020B0609020204030204" pitchFamily="49" charset="0"/>
              </a:rPr>
              <a:t>InvAdiag</a:t>
            </a:r>
            <a:r>
              <a:rPr lang="en-US" sz="1600" dirty="0">
                <a:latin typeface="Consolas" panose="020B0609020204030204" pitchFamily="49" charset="0"/>
              </a:rPr>
              <a:t>*(v - </a:t>
            </a:r>
            <a:r>
              <a:rPr lang="en-US" sz="1600" dirty="0" err="1">
                <a:latin typeface="Consolas" panose="020B0609020204030204" pitchFamily="49" charset="0"/>
              </a:rPr>
              <a:t>Aoff</a:t>
            </a:r>
            <a:r>
              <a:rPr lang="en-US" sz="1600" dirty="0">
                <a:latin typeface="Consolas" panose="020B0609020204030204" pitchFamily="49" charset="0"/>
              </a:rPr>
              <a:t>*u) );</a:t>
            </a:r>
          </a:p>
          <a:p>
            <a:pPr marL="800100" lvl="2" indent="0">
              <a:buNone/>
            </a:pPr>
            <a:r>
              <a:rPr lang="en-US" sz="1600" dirty="0">
                <a:latin typeface="Consolas" panose="020B0609020204030204" pitchFamily="49" charset="0"/>
              </a:rPr>
              <a:t>&gt;&gt; u0 = </a:t>
            </a:r>
            <a:r>
              <a:rPr lang="en-US" sz="1600" dirty="0" err="1">
                <a:latin typeface="Consolas" panose="020B0609020204030204" pitchFamily="49" charset="0"/>
              </a:rPr>
              <a:t>InvAdiag</a:t>
            </a:r>
            <a:r>
              <a:rPr lang="en-US" sz="1600" dirty="0">
                <a:latin typeface="Consolas" panose="020B0609020204030204" pitchFamily="49" charset="0"/>
              </a:rPr>
              <a:t>*v;        % Solution to </a:t>
            </a:r>
            <a:r>
              <a:rPr lang="en-US" sz="1600" dirty="0" err="1">
                <a:latin typeface="Consolas" panose="020B0609020204030204" pitchFamily="49" charset="0"/>
              </a:rPr>
              <a:t>Adiag</a:t>
            </a:r>
            <a:r>
              <a:rPr lang="en-US" sz="1600" dirty="0">
                <a:latin typeface="Consolas" panose="020B0609020204030204" pitchFamily="49" charset="0"/>
              </a:rPr>
              <a:t> u0 = v</a:t>
            </a:r>
          </a:p>
          <a:p>
            <a:pPr marL="800100" lvl="2" indent="0">
              <a:buNone/>
            </a:pPr>
            <a:r>
              <a:rPr lang="en-US" sz="1600" dirty="0">
                <a:latin typeface="Consolas" panose="020B0609020204030204" pitchFamily="49" charset="0"/>
              </a:rPr>
              <a:t>&gt;&gt; for k = 1:100</a:t>
            </a:r>
            <a:br>
              <a:rPr lang="en-US" sz="1600" dirty="0">
                <a:latin typeface="Consolas" panose="020B0609020204030204" pitchFamily="49" charset="0"/>
              </a:rPr>
            </a:br>
            <a:r>
              <a:rPr lang="en-US" sz="1600" dirty="0">
                <a:latin typeface="Consolas" panose="020B0609020204030204" pitchFamily="49" charset="0"/>
              </a:rPr>
              <a:t>       previous_u0 = u0;</a:t>
            </a:r>
            <a:br>
              <a:rPr lang="en-US" sz="1600" dirty="0">
                <a:latin typeface="Consolas" panose="020B0609020204030204" pitchFamily="49" charset="0"/>
              </a:rPr>
            </a:br>
            <a:r>
              <a:rPr lang="en-US" sz="1600" dirty="0">
                <a:latin typeface="Consolas" panose="020B0609020204030204" pitchFamily="49" charset="0"/>
              </a:rPr>
              <a:t>       u0 = f( u0 );</a:t>
            </a:r>
          </a:p>
          <a:p>
            <a:pPr marL="800100" lvl="2" indent="0">
              <a:buNone/>
            </a:pPr>
            <a:endParaRPr lang="en-US" sz="1050" dirty="0">
              <a:latin typeface="Consolas" panose="020B0609020204030204" pitchFamily="49" charset="0"/>
            </a:endParaRPr>
          </a:p>
          <a:p>
            <a:pPr marL="800100" lvl="2" indent="0">
              <a:buNone/>
            </a:pPr>
            <a:r>
              <a:rPr lang="en-US" sz="1600" dirty="0">
                <a:latin typeface="Consolas" panose="020B0609020204030204" pitchFamily="49" charset="0"/>
              </a:rPr>
              <a:t>       if norm( u0 - previous_u0 ) &lt; 1e-6</a:t>
            </a:r>
          </a:p>
          <a:p>
            <a:pPr marL="800100" lvl="2" indent="0">
              <a:buNone/>
            </a:pPr>
            <a:r>
              <a:rPr lang="en-US" sz="1600" dirty="0">
                <a:latin typeface="Consolas" panose="020B0609020204030204" pitchFamily="49" charset="0"/>
              </a:rPr>
              <a:t>           u0</a:t>
            </a:r>
          </a:p>
          <a:p>
            <a:pPr marL="800100" lvl="2" indent="0">
              <a:buNone/>
            </a:pPr>
            <a:r>
              <a:rPr lang="en-US" sz="1600" dirty="0">
                <a:latin typeface="Consolas" panose="020B0609020204030204" pitchFamily="49" charset="0"/>
              </a:rPr>
              <a:t>           break;</a:t>
            </a:r>
          </a:p>
          <a:p>
            <a:pPr marL="800100" lvl="2" indent="0">
              <a:buNone/>
            </a:pPr>
            <a:r>
              <a:rPr lang="en-US" sz="1600" dirty="0">
                <a:latin typeface="Consolas" panose="020B0609020204030204" pitchFamily="49" charset="0"/>
              </a:rPr>
              <a:t>       end</a:t>
            </a:r>
          </a:p>
          <a:p>
            <a:pPr marL="800100" lvl="2" indent="0">
              <a:buNone/>
            </a:pPr>
            <a:r>
              <a:rPr lang="en-US" sz="1600" dirty="0">
                <a:latin typeface="Consolas" panose="020B0609020204030204" pitchFamily="49" charset="0"/>
              </a:rPr>
              <a:t>    end</a:t>
            </a:r>
          </a:p>
          <a:p>
            <a:pPr marL="800100" lvl="2" indent="0">
              <a:buNone/>
            </a:pPr>
            <a:r>
              <a:rPr lang="en-US" altLang="ko-KR" sz="1600" dirty="0">
                <a:latin typeface="Consolas" panose="020B0609020204030204" pitchFamily="49" charset="0"/>
              </a:rPr>
              <a:t>      u0 =</a:t>
            </a:r>
          </a:p>
          <a:p>
            <a:pPr marL="800100" lvl="2" indent="0">
              <a:buNone/>
            </a:pPr>
            <a:r>
              <a:rPr lang="en-US" altLang="ko-KR" sz="1600" dirty="0">
                <a:latin typeface="Consolas" panose="020B0609020204030204" pitchFamily="49" charset="0"/>
              </a:rPr>
              <a:t>          0.01160226317322344</a:t>
            </a:r>
          </a:p>
          <a:p>
            <a:pPr marL="800100" lvl="2" indent="0">
              <a:buNone/>
            </a:pPr>
            <a:r>
              <a:rPr lang="en-US" altLang="ko-KR" sz="1600" dirty="0">
                <a:latin typeface="Consolas" panose="020B0609020204030204" pitchFamily="49" charset="0"/>
              </a:rPr>
              <a:t>          0.1134498919522636</a:t>
            </a:r>
          </a:p>
          <a:p>
            <a:pPr marL="800100" lvl="2" indent="0">
              <a:buNone/>
            </a:pPr>
            <a:r>
              <a:rPr lang="en-US" altLang="ko-KR" sz="1600" dirty="0">
                <a:latin typeface="Consolas" panose="020B0609020204030204" pitchFamily="49" charset="0"/>
              </a:rPr>
              <a:t>         -0.05006031299952349</a:t>
            </a:r>
          </a:p>
          <a:p>
            <a:pPr marL="800100" lvl="2" indent="0">
              <a:buNone/>
            </a:pPr>
            <a:r>
              <a:rPr lang="en-US" altLang="ko-KR" sz="1600" dirty="0">
                <a:latin typeface="Consolas" panose="020B0609020204030204" pitchFamily="49" charset="0"/>
              </a:rPr>
              <a:t>          0.02779101753556567</a:t>
            </a:r>
          </a:p>
          <a:p>
            <a:pPr marL="800100" lvl="2" indent="0">
              <a:buNone/>
            </a:pPr>
            <a:r>
              <a:rPr lang="en-US" sz="1600" dirty="0">
                <a:latin typeface="Consolas" panose="020B0609020204030204" pitchFamily="49" charset="0"/>
              </a:rPr>
              <a:t>&gt;&gt; k</a:t>
            </a:r>
          </a:p>
          <a:p>
            <a:pPr marL="800100" lvl="2" indent="0">
              <a:buNone/>
            </a:pPr>
            <a:r>
              <a:rPr lang="en-US" sz="1600" dirty="0">
                <a:latin typeface="Consolas" panose="020B0609020204030204" pitchFamily="49" charset="0"/>
              </a:rPr>
              <a:t>    k = 8</a:t>
            </a:r>
          </a:p>
          <a:p>
            <a:pPr marL="800100" lvl="2" indent="0">
              <a:buNone/>
            </a:pPr>
            <a:r>
              <a:rPr lang="en-US" sz="1600" dirty="0">
                <a:latin typeface="Consolas" panose="020B0609020204030204" pitchFamily="49" charset="0"/>
              </a:rPr>
              <a:t>&gt;&gt; norm( u0 - u );</a:t>
            </a:r>
          </a:p>
          <a:p>
            <a:pPr marL="800100" lvl="2" indent="0">
              <a:buNone/>
            </a:pPr>
            <a:r>
              <a:rPr lang="en-US" sz="1600" dirty="0">
                <a:latin typeface="Consolas" panose="020B0609020204030204" pitchFamily="49" charset="0"/>
              </a:rPr>
              <a:t>    5.076666249750968e-08</a:t>
            </a:r>
          </a:p>
        </p:txBody>
      </p:sp>
      <p:sp>
        <p:nvSpPr>
          <p:cNvPr id="4" name="Footer Placeholder 3"/>
          <p:cNvSpPr>
            <a:spLocks noGrp="1"/>
          </p:cNvSpPr>
          <p:nvPr>
            <p:ph type="ftr" sz="quarter" idx="11"/>
          </p:nvPr>
        </p:nvSpPr>
        <p:spPr/>
        <p:txBody>
          <a:bodyPr/>
          <a:lstStyle/>
          <a:p>
            <a:r>
              <a:rPr lang="en-US"/>
              <a:t>Linear algebra</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41</a:t>
            </a:fld>
            <a:endParaRPr lang="en-CA"/>
          </a:p>
        </p:txBody>
      </p:sp>
      <p:sp>
        <p:nvSpPr>
          <p:cNvPr id="13" name="TextBox 12">
            <a:extLst>
              <a:ext uri="{FF2B5EF4-FFF2-40B4-BE49-F238E27FC236}">
                <a16:creationId xmlns:a16="http://schemas.microsoft.com/office/drawing/2014/main" id="{42EF047F-6A22-48D6-A4E2-3BB55BDD7BD8}"/>
              </a:ext>
            </a:extLst>
          </p:cNvPr>
          <p:cNvSpPr txBox="1"/>
          <p:nvPr/>
        </p:nvSpPr>
        <p:spPr>
          <a:xfrm>
            <a:off x="4724400" y="3429000"/>
            <a:ext cx="3349752" cy="1520416"/>
          </a:xfrm>
          <a:prstGeom prst="rect">
            <a:avLst/>
          </a:prstGeom>
          <a:noFill/>
        </p:spPr>
        <p:txBody>
          <a:bodyPr wrap="square">
            <a:spAutoFit/>
          </a:bodyPr>
          <a:lstStyle/>
          <a:p>
            <a:pPr indent="-114300">
              <a:spcBef>
                <a:spcPct val="20000"/>
              </a:spcBef>
              <a:defRPr/>
            </a:pPr>
            <a:r>
              <a:rPr kumimoji="0" lang="en-US" altLang="ko-KR" sz="16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    u =</a:t>
            </a:r>
          </a:p>
          <a:p>
            <a:pPr indent="-114300">
              <a:spcBef>
                <a:spcPct val="20000"/>
              </a:spcBef>
              <a:defRPr/>
            </a:pPr>
            <a:r>
              <a:rPr kumimoji="0" lang="en-US" altLang="ko-KR" sz="16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        </a:t>
            </a:r>
            <a:r>
              <a:rPr kumimoji="0" lang="en-US" altLang="ko-KR" sz="1600" b="0" i="0" u="none" strike="noStrike" kern="1200" cap="none" spc="0" normalizeH="0" baseline="0" noProof="0" dirty="0">
                <a:ln>
                  <a:noFill/>
                </a:ln>
                <a:solidFill>
                  <a:srgbClr val="00B0F0"/>
                </a:solidFill>
                <a:effectLst/>
                <a:uLnTx/>
                <a:uFillTx/>
                <a:latin typeface="Consolas" panose="020B0609020204030204" pitchFamily="49" charset="0"/>
                <a:ea typeface="Cambria" panose="02040503050406030204" pitchFamily="18" charset="0"/>
                <a:cs typeface="Times New Roman" panose="02020603050405020304" pitchFamily="18" charset="0"/>
              </a:rPr>
              <a:t>0.01160226</a:t>
            </a:r>
            <a:r>
              <a:rPr kumimoji="0" lang="en-US" altLang="ko-KR" sz="16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827793914</a:t>
            </a:r>
          </a:p>
          <a:p>
            <a:pPr indent="-114300">
              <a:spcBef>
                <a:spcPct val="20000"/>
              </a:spcBef>
              <a:defRPr/>
            </a:pPr>
            <a:r>
              <a:rPr kumimoji="0" lang="en-US" altLang="ko-KR" sz="16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        </a:t>
            </a:r>
            <a:r>
              <a:rPr kumimoji="0" lang="en-US" altLang="ko-KR" sz="1600" b="0" i="0" u="none" strike="noStrike" kern="1200" cap="none" spc="0" normalizeH="0" baseline="0" noProof="0" dirty="0">
                <a:ln>
                  <a:noFill/>
                </a:ln>
                <a:solidFill>
                  <a:srgbClr val="00B0F0"/>
                </a:solidFill>
                <a:effectLst/>
                <a:uLnTx/>
                <a:uFillTx/>
                <a:latin typeface="Consolas" panose="020B0609020204030204" pitchFamily="49" charset="0"/>
                <a:ea typeface="Cambria" panose="02040503050406030204" pitchFamily="18" charset="0"/>
                <a:cs typeface="Times New Roman" panose="02020603050405020304" pitchFamily="18" charset="0"/>
              </a:rPr>
              <a:t>0.1134499</a:t>
            </a:r>
            <a:r>
              <a:rPr kumimoji="0" lang="en-US" altLang="ko-KR" sz="16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024722330</a:t>
            </a:r>
          </a:p>
          <a:p>
            <a:pPr indent="-114300">
              <a:spcBef>
                <a:spcPct val="20000"/>
              </a:spcBef>
              <a:defRPr/>
            </a:pPr>
            <a:r>
              <a:rPr kumimoji="0" lang="en-US" altLang="ko-KR" sz="16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       </a:t>
            </a:r>
            <a:r>
              <a:rPr kumimoji="0" lang="en-US" altLang="ko-KR" sz="1600" b="0" i="0" u="none" strike="noStrike" kern="1200" cap="none" spc="0" normalizeH="0" baseline="0" noProof="0" dirty="0">
                <a:ln>
                  <a:noFill/>
                </a:ln>
                <a:solidFill>
                  <a:srgbClr val="00B0F0"/>
                </a:solidFill>
                <a:effectLst/>
                <a:uLnTx/>
                <a:uFillTx/>
                <a:latin typeface="Consolas" panose="020B0609020204030204" pitchFamily="49" charset="0"/>
                <a:ea typeface="Cambria" panose="02040503050406030204" pitchFamily="18" charset="0"/>
                <a:cs typeface="Times New Roman" panose="02020603050405020304" pitchFamily="18" charset="0"/>
              </a:rPr>
              <a:t>-0.0500603</a:t>
            </a:r>
            <a:r>
              <a:rPr kumimoji="0" lang="en-US" altLang="ko-KR" sz="16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5517628202</a:t>
            </a:r>
          </a:p>
          <a:p>
            <a:pPr indent="-114300">
              <a:spcBef>
                <a:spcPct val="20000"/>
              </a:spcBef>
              <a:defRPr/>
            </a:pPr>
            <a:r>
              <a:rPr kumimoji="0" lang="en-US" altLang="ko-KR" sz="16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        </a:t>
            </a:r>
            <a:r>
              <a:rPr kumimoji="0" lang="en-US" altLang="ko-KR" sz="1600" b="0" i="0" u="none" strike="noStrike" kern="1200" cap="none" spc="0" normalizeH="0" baseline="0" noProof="0" dirty="0">
                <a:ln>
                  <a:noFill/>
                </a:ln>
                <a:solidFill>
                  <a:srgbClr val="00B0F0"/>
                </a:solidFill>
                <a:effectLst/>
                <a:uLnTx/>
                <a:uFillTx/>
                <a:latin typeface="Consolas" panose="020B0609020204030204" pitchFamily="49" charset="0"/>
                <a:ea typeface="Cambria" panose="02040503050406030204" pitchFamily="18" charset="0"/>
                <a:cs typeface="Times New Roman" panose="02020603050405020304" pitchFamily="18" charset="0"/>
              </a:rPr>
              <a:t>0.0277910</a:t>
            </a:r>
            <a:r>
              <a:rPr kumimoji="0" lang="en-US" altLang="ko-KR" sz="16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4325806907</a:t>
            </a:r>
            <a:endParaRPr lang="en-US" dirty="0"/>
          </a:p>
        </p:txBody>
      </p:sp>
      <p:graphicFrame>
        <p:nvGraphicFramePr>
          <p:cNvPr id="17" name="Object 16">
            <a:extLst>
              <a:ext uri="{FF2B5EF4-FFF2-40B4-BE49-F238E27FC236}">
                <a16:creationId xmlns:a16="http://schemas.microsoft.com/office/drawing/2014/main" id="{740F5578-7097-41D5-9E00-4169AEA8C3AE}"/>
              </a:ext>
            </a:extLst>
          </p:cNvPr>
          <p:cNvGraphicFramePr>
            <a:graphicFrameLocks noChangeAspect="1"/>
          </p:cNvGraphicFramePr>
          <p:nvPr>
            <p:extLst>
              <p:ext uri="{D42A27DB-BD31-4B8C-83A1-F6EECF244321}">
                <p14:modId xmlns:p14="http://schemas.microsoft.com/office/powerpoint/2010/main" val="3528438006"/>
              </p:ext>
            </p:extLst>
          </p:nvPr>
        </p:nvGraphicFramePr>
        <p:xfrm>
          <a:off x="3483615" y="1558539"/>
          <a:ext cx="1989138" cy="533400"/>
        </p:xfrm>
        <a:graphic>
          <a:graphicData uri="http://schemas.openxmlformats.org/presentationml/2006/ole">
            <mc:AlternateContent xmlns:mc="http://schemas.openxmlformats.org/markup-compatibility/2006">
              <mc:Choice xmlns:v="urn:schemas-microsoft-com:vml" Requires="v">
                <p:oleObj name="Equation" r:id="rId3" imgW="812520" imgH="215640" progId="Equation.DSMT4">
                  <p:embed/>
                </p:oleObj>
              </mc:Choice>
              <mc:Fallback>
                <p:oleObj name="Equation" r:id="rId3" imgW="812520" imgH="215640" progId="Equation.DSMT4">
                  <p:embed/>
                  <p:pic>
                    <p:nvPicPr>
                      <p:cNvPr id="17" name="Object 16">
                        <a:extLst>
                          <a:ext uri="{FF2B5EF4-FFF2-40B4-BE49-F238E27FC236}">
                            <a16:creationId xmlns:a16="http://schemas.microsoft.com/office/drawing/2014/main" id="{740F5578-7097-41D5-9E00-4169AEA8C3AE}"/>
                          </a:ext>
                        </a:extLst>
                      </p:cNvPr>
                      <p:cNvPicPr/>
                      <p:nvPr/>
                    </p:nvPicPr>
                    <p:blipFill>
                      <a:blip r:embed="rId4"/>
                      <a:stretch>
                        <a:fillRect/>
                      </a:stretch>
                    </p:blipFill>
                    <p:spPr>
                      <a:xfrm>
                        <a:off x="3483615" y="1558539"/>
                        <a:ext cx="1989138" cy="53340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D8A7DB8F-1699-425B-81FE-FED4EE678FB9}"/>
              </a:ext>
            </a:extLst>
          </p:cNvPr>
          <p:cNvGraphicFramePr>
            <a:graphicFrameLocks noChangeAspect="1"/>
          </p:cNvGraphicFramePr>
          <p:nvPr>
            <p:extLst>
              <p:ext uri="{D42A27DB-BD31-4B8C-83A1-F6EECF244321}">
                <p14:modId xmlns:p14="http://schemas.microsoft.com/office/powerpoint/2010/main" val="3041253302"/>
              </p:ext>
            </p:extLst>
          </p:nvPr>
        </p:nvGraphicFramePr>
        <p:xfrm>
          <a:off x="5510227" y="2160588"/>
          <a:ext cx="1430338" cy="501650"/>
        </p:xfrm>
        <a:graphic>
          <a:graphicData uri="http://schemas.openxmlformats.org/presentationml/2006/ole">
            <mc:AlternateContent xmlns:mc="http://schemas.openxmlformats.org/markup-compatibility/2006">
              <mc:Choice xmlns:v="urn:schemas-microsoft-com:vml" Requires="v">
                <p:oleObj name="Equation" r:id="rId5" imgW="583920" imgH="203040" progId="Equation.DSMT4">
                  <p:embed/>
                </p:oleObj>
              </mc:Choice>
              <mc:Fallback>
                <p:oleObj name="Equation" r:id="rId5" imgW="583920" imgH="203040" progId="Equation.DSMT4">
                  <p:embed/>
                  <p:pic>
                    <p:nvPicPr>
                      <p:cNvPr id="18" name="Object 17">
                        <a:extLst>
                          <a:ext uri="{FF2B5EF4-FFF2-40B4-BE49-F238E27FC236}">
                            <a16:creationId xmlns:a16="http://schemas.microsoft.com/office/drawing/2014/main" id="{D8A7DB8F-1699-425B-81FE-FED4EE678FB9}"/>
                          </a:ext>
                        </a:extLst>
                      </p:cNvPr>
                      <p:cNvPicPr/>
                      <p:nvPr/>
                    </p:nvPicPr>
                    <p:blipFill>
                      <a:blip r:embed="rId6"/>
                      <a:stretch>
                        <a:fillRect/>
                      </a:stretch>
                    </p:blipFill>
                    <p:spPr>
                      <a:xfrm>
                        <a:off x="5510227" y="2160588"/>
                        <a:ext cx="1430338" cy="501650"/>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DBECECE5-FFBB-4F36-9E57-560D902C3BEF}"/>
              </a:ext>
            </a:extLst>
          </p:cNvPr>
          <p:cNvGraphicFramePr>
            <a:graphicFrameLocks noChangeAspect="1"/>
          </p:cNvGraphicFramePr>
          <p:nvPr>
            <p:extLst>
              <p:ext uri="{D42A27DB-BD31-4B8C-83A1-F6EECF244321}">
                <p14:modId xmlns:p14="http://schemas.microsoft.com/office/powerpoint/2010/main" val="2841944946"/>
              </p:ext>
            </p:extLst>
          </p:nvPr>
        </p:nvGraphicFramePr>
        <p:xfrm>
          <a:off x="5930638" y="1861468"/>
          <a:ext cx="1025525" cy="376237"/>
        </p:xfrm>
        <a:graphic>
          <a:graphicData uri="http://schemas.openxmlformats.org/presentationml/2006/ole">
            <mc:AlternateContent xmlns:mc="http://schemas.openxmlformats.org/markup-compatibility/2006">
              <mc:Choice xmlns:v="urn:schemas-microsoft-com:vml" Requires="v">
                <p:oleObj name="Equation" r:id="rId7" imgW="419040" imgH="152280" progId="Equation.DSMT4">
                  <p:embed/>
                </p:oleObj>
              </mc:Choice>
              <mc:Fallback>
                <p:oleObj name="Equation" r:id="rId7" imgW="419040" imgH="152280" progId="Equation.DSMT4">
                  <p:embed/>
                  <p:pic>
                    <p:nvPicPr>
                      <p:cNvPr id="22" name="Object 21">
                        <a:extLst>
                          <a:ext uri="{FF2B5EF4-FFF2-40B4-BE49-F238E27FC236}">
                            <a16:creationId xmlns:a16="http://schemas.microsoft.com/office/drawing/2014/main" id="{DBECECE5-FFBB-4F36-9E57-560D902C3BEF}"/>
                          </a:ext>
                        </a:extLst>
                      </p:cNvPr>
                      <p:cNvPicPr/>
                      <p:nvPr/>
                    </p:nvPicPr>
                    <p:blipFill>
                      <a:blip r:embed="rId8"/>
                      <a:stretch>
                        <a:fillRect/>
                      </a:stretch>
                    </p:blipFill>
                    <p:spPr>
                      <a:xfrm>
                        <a:off x="5930638" y="1861468"/>
                        <a:ext cx="1025525" cy="376237"/>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82771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14" end="14"/>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6" end="16"/>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EDAE1-DA22-4518-9940-4825E217CACA}"/>
              </a:ext>
            </a:extLst>
          </p:cNvPr>
          <p:cNvSpPr>
            <a:spLocks noGrp="1"/>
          </p:cNvSpPr>
          <p:nvPr>
            <p:ph type="title"/>
          </p:nvPr>
        </p:nvSpPr>
        <p:spPr/>
        <p:txBody>
          <a:bodyPr/>
          <a:lstStyle/>
          <a:p>
            <a:r>
              <a:rPr lang="en-US" dirty="0"/>
              <a:t>Iteration</a:t>
            </a:r>
          </a:p>
        </p:txBody>
      </p:sp>
      <p:sp>
        <p:nvSpPr>
          <p:cNvPr id="3" name="Content Placeholder 2">
            <a:extLst>
              <a:ext uri="{FF2B5EF4-FFF2-40B4-BE49-F238E27FC236}">
                <a16:creationId xmlns:a16="http://schemas.microsoft.com/office/drawing/2014/main" id="{F363EDAB-04F1-461F-9F4E-B9B45F4B7E2E}"/>
              </a:ext>
            </a:extLst>
          </p:cNvPr>
          <p:cNvSpPr>
            <a:spLocks noGrp="1"/>
          </p:cNvSpPr>
          <p:nvPr>
            <p:ph idx="1"/>
          </p:nvPr>
        </p:nvSpPr>
        <p:spPr/>
        <p:txBody>
          <a:bodyPr/>
          <a:lstStyle/>
          <a:p>
            <a:r>
              <a:rPr lang="en-US" dirty="0"/>
              <a:t>This is called the Jacobi method</a:t>
            </a:r>
          </a:p>
          <a:p>
            <a:pPr lvl="1"/>
            <a:r>
              <a:rPr lang="en-US" dirty="0"/>
              <a:t>It is guaranteed to converge to a solution if the matrix is strictly</a:t>
            </a:r>
            <a:br>
              <a:rPr lang="en-US" dirty="0"/>
            </a:br>
            <a:r>
              <a:rPr lang="en-US" dirty="0"/>
              <a:t>diagonally dominant</a:t>
            </a:r>
          </a:p>
          <a:p>
            <a:pPr lvl="1"/>
            <a:r>
              <a:rPr lang="en-US" dirty="0"/>
              <a:t>In other cases, it may diverge, even if the matrix is only diagonally dominant </a:t>
            </a:r>
          </a:p>
          <a:p>
            <a:pPr lvl="1"/>
            <a:r>
              <a:rPr lang="en-US" dirty="0"/>
              <a:t>Later, we will see a variation called the Gauss-Seidel method</a:t>
            </a:r>
          </a:p>
        </p:txBody>
      </p:sp>
      <p:sp>
        <p:nvSpPr>
          <p:cNvPr id="4" name="Footer Placeholder 3">
            <a:extLst>
              <a:ext uri="{FF2B5EF4-FFF2-40B4-BE49-F238E27FC236}">
                <a16:creationId xmlns:a16="http://schemas.microsoft.com/office/drawing/2014/main" id="{891BAE6B-6170-4514-8F15-5A4A6B1D9BBE}"/>
              </a:ext>
            </a:extLst>
          </p:cNvPr>
          <p:cNvSpPr>
            <a:spLocks noGrp="1"/>
          </p:cNvSpPr>
          <p:nvPr>
            <p:ph type="ftr" sz="quarter" idx="11"/>
          </p:nvPr>
        </p:nvSpPr>
        <p:spPr/>
        <p:txBody>
          <a:bodyPr/>
          <a:lstStyle/>
          <a:p>
            <a:r>
              <a:rPr lang="en-US"/>
              <a:t>Linear algebra</a:t>
            </a:r>
            <a:endParaRPr lang="en-CA" dirty="0"/>
          </a:p>
        </p:txBody>
      </p:sp>
      <p:sp>
        <p:nvSpPr>
          <p:cNvPr id="5" name="Slide Number Placeholder 4">
            <a:extLst>
              <a:ext uri="{FF2B5EF4-FFF2-40B4-BE49-F238E27FC236}">
                <a16:creationId xmlns:a16="http://schemas.microsoft.com/office/drawing/2014/main" id="{44E342E5-9ECD-41DA-8202-ACA44D08BED4}"/>
              </a:ext>
            </a:extLst>
          </p:cNvPr>
          <p:cNvSpPr>
            <a:spLocks noGrp="1"/>
          </p:cNvSpPr>
          <p:nvPr>
            <p:ph type="sldNum" sz="quarter" idx="12"/>
          </p:nvPr>
        </p:nvSpPr>
        <p:spPr/>
        <p:txBody>
          <a:bodyPr/>
          <a:lstStyle/>
          <a:p>
            <a:fld id="{42EF6DC8-DA9C-4533-8A40-BB00A2545AF8}" type="slidenum">
              <a:rPr lang="en-CA" smtClean="0"/>
              <a:pPr/>
              <a:t>42</a:t>
            </a:fld>
            <a:endParaRPr lang="en-CA"/>
          </a:p>
        </p:txBody>
      </p:sp>
    </p:spTree>
    <p:custDataLst>
      <p:tags r:id="rId1"/>
    </p:custDataLst>
    <p:extLst>
      <p:ext uri="{BB962C8B-B14F-4D97-AF65-F5344CB8AC3E}">
        <p14:creationId xmlns:p14="http://schemas.microsoft.com/office/powerpoint/2010/main" val="396201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EDAE1-DA22-4518-9940-4825E217CACA}"/>
              </a:ext>
            </a:extLst>
          </p:cNvPr>
          <p:cNvSpPr>
            <a:spLocks noGrp="1"/>
          </p:cNvSpPr>
          <p:nvPr>
            <p:ph type="title"/>
          </p:nvPr>
        </p:nvSpPr>
        <p:spPr/>
        <p:txBody>
          <a:bodyPr/>
          <a:lstStyle/>
          <a:p>
            <a:r>
              <a:rPr lang="en-US" dirty="0"/>
              <a:t>Iteration</a:t>
            </a:r>
          </a:p>
        </p:txBody>
      </p:sp>
      <p:sp>
        <p:nvSpPr>
          <p:cNvPr id="3" name="Content Placeholder 2">
            <a:extLst>
              <a:ext uri="{FF2B5EF4-FFF2-40B4-BE49-F238E27FC236}">
                <a16:creationId xmlns:a16="http://schemas.microsoft.com/office/drawing/2014/main" id="{F363EDAB-04F1-461F-9F4E-B9B45F4B7E2E}"/>
              </a:ext>
            </a:extLst>
          </p:cNvPr>
          <p:cNvSpPr>
            <a:spLocks noGrp="1"/>
          </p:cNvSpPr>
          <p:nvPr>
            <p:ph idx="1"/>
          </p:nvPr>
        </p:nvSpPr>
        <p:spPr/>
        <p:txBody>
          <a:bodyPr/>
          <a:lstStyle/>
          <a:p>
            <a:r>
              <a:rPr lang="en-US" dirty="0"/>
              <a:t>Question:</a:t>
            </a:r>
          </a:p>
          <a:p>
            <a:pPr lvl="1"/>
            <a:r>
              <a:rPr lang="en-US" dirty="0"/>
              <a:t>Which should we choose?</a:t>
            </a:r>
          </a:p>
          <a:p>
            <a:pPr lvl="1"/>
            <a:endParaRPr lang="en-US" sz="1800" dirty="0"/>
          </a:p>
          <a:p>
            <a:pPr lvl="1"/>
            <a:endParaRPr lang="en-US" sz="1800" dirty="0"/>
          </a:p>
          <a:p>
            <a:pPr lvl="1"/>
            <a:endParaRPr lang="en-US" sz="1800" dirty="0"/>
          </a:p>
          <a:p>
            <a:pPr lvl="1"/>
            <a:endParaRPr lang="en-US" dirty="0"/>
          </a:p>
          <a:p>
            <a:pPr lvl="1"/>
            <a:r>
              <a:rPr lang="en-US" dirty="0"/>
              <a:t>The first requires an </a:t>
            </a:r>
            <a:r>
              <a:rPr lang="en-US" dirty="0">
                <a:latin typeface="Times New Roman" panose="02020603050405020304" pitchFamily="18" charset="0"/>
              </a:rPr>
              <a:t>O(</a:t>
            </a:r>
            <a:r>
              <a:rPr lang="en-US" i="1" dirty="0">
                <a:latin typeface="Times New Roman" panose="02020603050405020304" pitchFamily="18" charset="0"/>
              </a:rPr>
              <a:t>n</a:t>
            </a:r>
            <a:r>
              <a:rPr lang="en-US" dirty="0">
                <a:latin typeface="Times New Roman" panose="02020603050405020304" pitchFamily="18" charset="0"/>
              </a:rPr>
              <a:t>)</a:t>
            </a:r>
            <a:r>
              <a:rPr lang="en-US" dirty="0"/>
              <a:t> calculation each iteration</a:t>
            </a:r>
          </a:p>
          <a:p>
            <a:pPr lvl="1"/>
            <a:r>
              <a:rPr lang="en-US" dirty="0"/>
              <a:t>The second requires an </a:t>
            </a:r>
            <a:r>
              <a:rPr lang="en-US" dirty="0">
                <a:latin typeface="Times New Roman" panose="02020603050405020304" pitchFamily="18" charset="0"/>
              </a:rPr>
              <a:t>O(</a:t>
            </a:r>
            <a:r>
              <a:rPr lang="en-US" i="1" dirty="0">
                <a:latin typeface="Times New Roman" panose="02020603050405020304" pitchFamily="18" charset="0"/>
              </a:rPr>
              <a:t>n</a:t>
            </a:r>
            <a:r>
              <a:rPr lang="en-US" dirty="0">
                <a:latin typeface="Times New Roman" panose="02020603050405020304" pitchFamily="18" charset="0"/>
              </a:rPr>
              <a:t> + </a:t>
            </a:r>
            <a:r>
              <a:rPr lang="en-US" i="1" dirty="0">
                <a:latin typeface="Times New Roman" panose="02020603050405020304" pitchFamily="18" charset="0"/>
              </a:rPr>
              <a:t>n</a:t>
            </a:r>
            <a:r>
              <a:rPr lang="en-US" baseline="30000" dirty="0">
                <a:latin typeface="Times New Roman" panose="02020603050405020304" pitchFamily="18" charset="0"/>
              </a:rPr>
              <a:t>2</a:t>
            </a:r>
            <a:r>
              <a:rPr lang="en-US" dirty="0">
                <a:latin typeface="Times New Roman" panose="02020603050405020304" pitchFamily="18" charset="0"/>
              </a:rPr>
              <a:t>)</a:t>
            </a:r>
            <a:r>
              <a:rPr lang="en-US" dirty="0"/>
              <a:t> calculation up front</a:t>
            </a:r>
          </a:p>
          <a:p>
            <a:pPr lvl="1"/>
            <a:r>
              <a:rPr lang="en-US" dirty="0"/>
              <a:t>If the number of iterations is significantly less</a:t>
            </a:r>
            <a:br>
              <a:rPr lang="en-US" dirty="0"/>
            </a:br>
            <a:r>
              <a:rPr lang="en-US" dirty="0"/>
              <a:t>than the number of equations, we should use the first</a:t>
            </a:r>
          </a:p>
        </p:txBody>
      </p:sp>
      <p:sp>
        <p:nvSpPr>
          <p:cNvPr id="4" name="Footer Placeholder 3">
            <a:extLst>
              <a:ext uri="{FF2B5EF4-FFF2-40B4-BE49-F238E27FC236}">
                <a16:creationId xmlns:a16="http://schemas.microsoft.com/office/drawing/2014/main" id="{891BAE6B-6170-4514-8F15-5A4A6B1D9BBE}"/>
              </a:ext>
            </a:extLst>
          </p:cNvPr>
          <p:cNvSpPr>
            <a:spLocks noGrp="1"/>
          </p:cNvSpPr>
          <p:nvPr>
            <p:ph type="ftr" sz="quarter" idx="11"/>
          </p:nvPr>
        </p:nvSpPr>
        <p:spPr/>
        <p:txBody>
          <a:bodyPr/>
          <a:lstStyle/>
          <a:p>
            <a:r>
              <a:rPr lang="en-US"/>
              <a:t>Linear algebra</a:t>
            </a:r>
            <a:endParaRPr lang="en-CA" dirty="0"/>
          </a:p>
        </p:txBody>
      </p:sp>
      <p:sp>
        <p:nvSpPr>
          <p:cNvPr id="5" name="Slide Number Placeholder 4">
            <a:extLst>
              <a:ext uri="{FF2B5EF4-FFF2-40B4-BE49-F238E27FC236}">
                <a16:creationId xmlns:a16="http://schemas.microsoft.com/office/drawing/2014/main" id="{44E342E5-9ECD-41DA-8202-ACA44D08BED4}"/>
              </a:ext>
            </a:extLst>
          </p:cNvPr>
          <p:cNvSpPr>
            <a:spLocks noGrp="1"/>
          </p:cNvSpPr>
          <p:nvPr>
            <p:ph type="sldNum" sz="quarter" idx="12"/>
          </p:nvPr>
        </p:nvSpPr>
        <p:spPr/>
        <p:txBody>
          <a:bodyPr/>
          <a:lstStyle/>
          <a:p>
            <a:fld id="{42EF6DC8-DA9C-4533-8A40-BB00A2545AF8}" type="slidenum">
              <a:rPr lang="en-CA" smtClean="0"/>
              <a:pPr/>
              <a:t>43</a:t>
            </a:fld>
            <a:endParaRPr lang="en-CA"/>
          </a:p>
        </p:txBody>
      </p:sp>
      <p:graphicFrame>
        <p:nvGraphicFramePr>
          <p:cNvPr id="6" name="Object 5">
            <a:extLst>
              <a:ext uri="{FF2B5EF4-FFF2-40B4-BE49-F238E27FC236}">
                <a16:creationId xmlns:a16="http://schemas.microsoft.com/office/drawing/2014/main" id="{01A884EC-E0CB-4220-9121-03D9BB6A4AEB}"/>
              </a:ext>
            </a:extLst>
          </p:cNvPr>
          <p:cNvGraphicFramePr>
            <a:graphicFrameLocks noChangeAspect="1"/>
          </p:cNvGraphicFramePr>
          <p:nvPr>
            <p:extLst>
              <p:ext uri="{D42A27DB-BD31-4B8C-83A1-F6EECF244321}">
                <p14:modId xmlns:p14="http://schemas.microsoft.com/office/powerpoint/2010/main" val="2048149261"/>
              </p:ext>
            </p:extLst>
          </p:nvPr>
        </p:nvGraphicFramePr>
        <p:xfrm>
          <a:off x="3616756" y="2386013"/>
          <a:ext cx="2486025" cy="530225"/>
        </p:xfrm>
        <a:graphic>
          <a:graphicData uri="http://schemas.openxmlformats.org/presentationml/2006/ole">
            <mc:AlternateContent xmlns:mc="http://schemas.openxmlformats.org/markup-compatibility/2006">
              <mc:Choice xmlns:v="urn:schemas-microsoft-com:vml" Requires="v">
                <p:oleObj name="Equation" r:id="rId3" imgW="1015920" imgH="215640" progId="Equation.DSMT4">
                  <p:embed/>
                </p:oleObj>
              </mc:Choice>
              <mc:Fallback>
                <p:oleObj name="Equation" r:id="rId3" imgW="1015920" imgH="215640" progId="Equation.DSMT4">
                  <p:embed/>
                  <p:pic>
                    <p:nvPicPr>
                      <p:cNvPr id="6" name="Object 5">
                        <a:extLst>
                          <a:ext uri="{FF2B5EF4-FFF2-40B4-BE49-F238E27FC236}">
                            <a16:creationId xmlns:a16="http://schemas.microsoft.com/office/drawing/2014/main" id="{01A884EC-E0CB-4220-9121-03D9BB6A4AEB}"/>
                          </a:ext>
                        </a:extLst>
                      </p:cNvPr>
                      <p:cNvPicPr/>
                      <p:nvPr/>
                    </p:nvPicPr>
                    <p:blipFill>
                      <a:blip r:embed="rId4"/>
                      <a:stretch>
                        <a:fillRect/>
                      </a:stretch>
                    </p:blipFill>
                    <p:spPr>
                      <a:xfrm>
                        <a:off x="3616756" y="2386013"/>
                        <a:ext cx="2486025" cy="53022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2C46EDC7-864A-40B2-810E-920937A164B5}"/>
              </a:ext>
            </a:extLst>
          </p:cNvPr>
          <p:cNvGraphicFramePr>
            <a:graphicFrameLocks noChangeAspect="1"/>
          </p:cNvGraphicFramePr>
          <p:nvPr>
            <p:extLst>
              <p:ext uri="{D42A27DB-BD31-4B8C-83A1-F6EECF244321}">
                <p14:modId xmlns:p14="http://schemas.microsoft.com/office/powerpoint/2010/main" val="1635295964"/>
              </p:ext>
            </p:extLst>
          </p:nvPr>
        </p:nvGraphicFramePr>
        <p:xfrm>
          <a:off x="3616756" y="2993079"/>
          <a:ext cx="3014662" cy="595312"/>
        </p:xfrm>
        <a:graphic>
          <a:graphicData uri="http://schemas.openxmlformats.org/presentationml/2006/ole">
            <mc:AlternateContent xmlns:mc="http://schemas.openxmlformats.org/markup-compatibility/2006">
              <mc:Choice xmlns:v="urn:schemas-microsoft-com:vml" Requires="v">
                <p:oleObj name="Equation" r:id="rId5" imgW="1231560" imgH="241200" progId="Equation.DSMT4">
                  <p:embed/>
                </p:oleObj>
              </mc:Choice>
              <mc:Fallback>
                <p:oleObj name="Equation" r:id="rId5" imgW="1231560" imgH="241200" progId="Equation.DSMT4">
                  <p:embed/>
                  <p:pic>
                    <p:nvPicPr>
                      <p:cNvPr id="7" name="Object 6">
                        <a:extLst>
                          <a:ext uri="{FF2B5EF4-FFF2-40B4-BE49-F238E27FC236}">
                            <a16:creationId xmlns:a16="http://schemas.microsoft.com/office/drawing/2014/main" id="{2C46EDC7-864A-40B2-810E-920937A164B5}"/>
                          </a:ext>
                        </a:extLst>
                      </p:cNvPr>
                      <p:cNvPicPr/>
                      <p:nvPr/>
                    </p:nvPicPr>
                    <p:blipFill>
                      <a:blip r:embed="rId6"/>
                      <a:stretch>
                        <a:fillRect/>
                      </a:stretch>
                    </p:blipFill>
                    <p:spPr>
                      <a:xfrm>
                        <a:off x="3616756" y="2993079"/>
                        <a:ext cx="3014662" cy="595312"/>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72001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EDAE1-DA22-4518-9940-4825E217CACA}"/>
              </a:ext>
            </a:extLst>
          </p:cNvPr>
          <p:cNvSpPr>
            <a:spLocks noGrp="1"/>
          </p:cNvSpPr>
          <p:nvPr>
            <p:ph type="title"/>
          </p:nvPr>
        </p:nvSpPr>
        <p:spPr/>
        <p:txBody>
          <a:bodyPr/>
          <a:lstStyle/>
          <a:p>
            <a:r>
              <a:rPr lang="en-US" dirty="0"/>
              <a:t>Ill-conditioned systems</a:t>
            </a:r>
          </a:p>
        </p:txBody>
      </p:sp>
      <p:sp>
        <p:nvSpPr>
          <p:cNvPr id="3" name="Content Placeholder 2">
            <a:extLst>
              <a:ext uri="{FF2B5EF4-FFF2-40B4-BE49-F238E27FC236}">
                <a16:creationId xmlns:a16="http://schemas.microsoft.com/office/drawing/2014/main" id="{F363EDAB-04F1-461F-9F4E-B9B45F4B7E2E}"/>
              </a:ext>
            </a:extLst>
          </p:cNvPr>
          <p:cNvSpPr>
            <a:spLocks noGrp="1"/>
          </p:cNvSpPr>
          <p:nvPr>
            <p:ph idx="1"/>
          </p:nvPr>
        </p:nvSpPr>
        <p:spPr/>
        <p:txBody>
          <a:bodyPr/>
          <a:lstStyle/>
          <a:p>
            <a:r>
              <a:rPr lang="en-US" dirty="0"/>
              <a:t>We have covered how to minimize numeric error when </a:t>
            </a:r>
            <a:br>
              <a:rPr lang="en-US" dirty="0"/>
            </a:br>
            <a:r>
              <a:rPr lang="en-US" dirty="0"/>
              <a:t>solving a system of linear equations</a:t>
            </a:r>
          </a:p>
          <a:p>
            <a:pPr lvl="1"/>
            <a:r>
              <a:rPr lang="en-US" dirty="0"/>
              <a:t>There are systems, however, that are inherently numerically unstable</a:t>
            </a:r>
          </a:p>
          <a:p>
            <a:pPr lvl="1"/>
            <a:r>
              <a:rPr lang="en-US" dirty="0"/>
              <a:t>One problem in engineering is that nothing is exact:</a:t>
            </a:r>
          </a:p>
          <a:p>
            <a:pPr lvl="2"/>
            <a:endParaRPr lang="en-US" dirty="0"/>
          </a:p>
          <a:p>
            <a:pPr lvl="2"/>
            <a:r>
              <a:rPr lang="en-US" dirty="0"/>
              <a:t>There are errors in the matrix </a:t>
            </a:r>
            <a:r>
              <a:rPr lang="en-US" i="1" dirty="0">
                <a:latin typeface="Times New Roman" panose="02020603050405020304" pitchFamily="18" charset="0"/>
              </a:rPr>
              <a:t>A</a:t>
            </a:r>
            <a:endParaRPr lang="en-US" dirty="0">
              <a:latin typeface="Times New Roman" panose="02020603050405020304" pitchFamily="18" charset="0"/>
            </a:endParaRPr>
          </a:p>
          <a:p>
            <a:pPr lvl="2"/>
            <a:r>
              <a:rPr lang="en-US" dirty="0"/>
              <a:t>There are errors in the target vector </a:t>
            </a:r>
            <a:r>
              <a:rPr lang="en-US" b="1" dirty="0">
                <a:latin typeface="Times New Roman" panose="02020603050405020304" pitchFamily="18" charset="0"/>
              </a:rPr>
              <a:t>v</a:t>
            </a:r>
          </a:p>
          <a:p>
            <a:pPr lvl="2"/>
            <a:r>
              <a:rPr lang="en-US" dirty="0"/>
              <a:t>There are round-off errors and errors due to subtractive</a:t>
            </a:r>
            <a:br>
              <a:rPr lang="en-US" dirty="0"/>
            </a:br>
            <a:r>
              <a:rPr lang="en-US" dirty="0"/>
              <a:t>cancellation</a:t>
            </a:r>
          </a:p>
          <a:p>
            <a:pPr lvl="1"/>
            <a:r>
              <a:rPr lang="en-US" dirty="0"/>
              <a:t>Can these errors be magnified in </a:t>
            </a:r>
            <a:r>
              <a:rPr lang="en-US" b="1" dirty="0"/>
              <a:t>u</a:t>
            </a:r>
            <a:r>
              <a:rPr lang="en-US" dirty="0"/>
              <a:t>?</a:t>
            </a:r>
          </a:p>
          <a:p>
            <a:pPr lvl="1"/>
            <a:r>
              <a:rPr lang="en-US" dirty="0"/>
              <a:t>Can we accidentally design a system that is </a:t>
            </a:r>
            <a:r>
              <a:rPr lang="en-US" i="1" dirty="0"/>
              <a:t>ill-conditioned</a:t>
            </a:r>
            <a:endParaRPr lang="en-US" dirty="0"/>
          </a:p>
        </p:txBody>
      </p:sp>
      <p:sp>
        <p:nvSpPr>
          <p:cNvPr id="4" name="Footer Placeholder 3">
            <a:extLst>
              <a:ext uri="{FF2B5EF4-FFF2-40B4-BE49-F238E27FC236}">
                <a16:creationId xmlns:a16="http://schemas.microsoft.com/office/drawing/2014/main" id="{891BAE6B-6170-4514-8F15-5A4A6B1D9BBE}"/>
              </a:ext>
            </a:extLst>
          </p:cNvPr>
          <p:cNvSpPr>
            <a:spLocks noGrp="1"/>
          </p:cNvSpPr>
          <p:nvPr>
            <p:ph type="ftr" sz="quarter" idx="11"/>
          </p:nvPr>
        </p:nvSpPr>
        <p:spPr/>
        <p:txBody>
          <a:bodyPr/>
          <a:lstStyle/>
          <a:p>
            <a:r>
              <a:rPr lang="en-US"/>
              <a:t>Linear algebra</a:t>
            </a:r>
            <a:endParaRPr lang="en-CA" dirty="0"/>
          </a:p>
        </p:txBody>
      </p:sp>
      <p:sp>
        <p:nvSpPr>
          <p:cNvPr id="5" name="Slide Number Placeholder 4">
            <a:extLst>
              <a:ext uri="{FF2B5EF4-FFF2-40B4-BE49-F238E27FC236}">
                <a16:creationId xmlns:a16="http://schemas.microsoft.com/office/drawing/2014/main" id="{44E342E5-9ECD-41DA-8202-ACA44D08BED4}"/>
              </a:ext>
            </a:extLst>
          </p:cNvPr>
          <p:cNvSpPr>
            <a:spLocks noGrp="1"/>
          </p:cNvSpPr>
          <p:nvPr>
            <p:ph type="sldNum" sz="quarter" idx="12"/>
          </p:nvPr>
        </p:nvSpPr>
        <p:spPr/>
        <p:txBody>
          <a:bodyPr/>
          <a:lstStyle/>
          <a:p>
            <a:fld id="{42EF6DC8-DA9C-4533-8A40-BB00A2545AF8}" type="slidenum">
              <a:rPr lang="en-CA" smtClean="0"/>
              <a:pPr/>
              <a:t>44</a:t>
            </a:fld>
            <a:endParaRPr lang="en-CA"/>
          </a:p>
        </p:txBody>
      </p:sp>
      <p:graphicFrame>
        <p:nvGraphicFramePr>
          <p:cNvPr id="6" name="Object 5">
            <a:extLst>
              <a:ext uri="{FF2B5EF4-FFF2-40B4-BE49-F238E27FC236}">
                <a16:creationId xmlns:a16="http://schemas.microsoft.com/office/drawing/2014/main" id="{01A884EC-E0CB-4220-9121-03D9BB6A4AEB}"/>
              </a:ext>
            </a:extLst>
          </p:cNvPr>
          <p:cNvGraphicFramePr>
            <a:graphicFrameLocks noChangeAspect="1"/>
          </p:cNvGraphicFramePr>
          <p:nvPr>
            <p:extLst>
              <p:ext uri="{D42A27DB-BD31-4B8C-83A1-F6EECF244321}">
                <p14:modId xmlns:p14="http://schemas.microsoft.com/office/powerpoint/2010/main" val="3979441099"/>
              </p:ext>
            </p:extLst>
          </p:nvPr>
        </p:nvGraphicFramePr>
        <p:xfrm>
          <a:off x="4103421" y="3429000"/>
          <a:ext cx="1025525" cy="374650"/>
        </p:xfrm>
        <a:graphic>
          <a:graphicData uri="http://schemas.openxmlformats.org/presentationml/2006/ole">
            <mc:AlternateContent xmlns:mc="http://schemas.openxmlformats.org/markup-compatibility/2006">
              <mc:Choice xmlns:v="urn:schemas-microsoft-com:vml" Requires="v">
                <p:oleObj name="Equation" r:id="rId3" imgW="419040" imgH="152280" progId="Equation.DSMT4">
                  <p:embed/>
                </p:oleObj>
              </mc:Choice>
              <mc:Fallback>
                <p:oleObj name="Equation" r:id="rId3" imgW="419040" imgH="152280" progId="Equation.DSMT4">
                  <p:embed/>
                  <p:pic>
                    <p:nvPicPr>
                      <p:cNvPr id="6" name="Object 5">
                        <a:extLst>
                          <a:ext uri="{FF2B5EF4-FFF2-40B4-BE49-F238E27FC236}">
                            <a16:creationId xmlns:a16="http://schemas.microsoft.com/office/drawing/2014/main" id="{01A884EC-E0CB-4220-9121-03D9BB6A4AEB}"/>
                          </a:ext>
                        </a:extLst>
                      </p:cNvPr>
                      <p:cNvPicPr/>
                      <p:nvPr/>
                    </p:nvPicPr>
                    <p:blipFill>
                      <a:blip r:embed="rId4"/>
                      <a:stretch>
                        <a:fillRect/>
                      </a:stretch>
                    </p:blipFill>
                    <p:spPr>
                      <a:xfrm>
                        <a:off x="4103421" y="3429000"/>
                        <a:ext cx="1025525" cy="374650"/>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368174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EDAE1-DA22-4518-9940-4825E217CACA}"/>
              </a:ext>
            </a:extLst>
          </p:cNvPr>
          <p:cNvSpPr>
            <a:spLocks noGrp="1"/>
          </p:cNvSpPr>
          <p:nvPr>
            <p:ph type="title"/>
          </p:nvPr>
        </p:nvSpPr>
        <p:spPr/>
        <p:txBody>
          <a:bodyPr/>
          <a:lstStyle/>
          <a:p>
            <a:r>
              <a:rPr lang="en-US" dirty="0"/>
              <a:t>Ill-conditioned systems</a:t>
            </a:r>
          </a:p>
        </p:txBody>
      </p:sp>
      <p:sp>
        <p:nvSpPr>
          <p:cNvPr id="3" name="Content Placeholder 2">
            <a:extLst>
              <a:ext uri="{FF2B5EF4-FFF2-40B4-BE49-F238E27FC236}">
                <a16:creationId xmlns:a16="http://schemas.microsoft.com/office/drawing/2014/main" id="{F363EDAB-04F1-461F-9F4E-B9B45F4B7E2E}"/>
              </a:ext>
            </a:extLst>
          </p:cNvPr>
          <p:cNvSpPr>
            <a:spLocks noGrp="1"/>
          </p:cNvSpPr>
          <p:nvPr>
            <p:ph idx="1"/>
          </p:nvPr>
        </p:nvSpPr>
        <p:spPr/>
        <p:txBody>
          <a:bodyPr/>
          <a:lstStyle/>
          <a:p>
            <a:r>
              <a:rPr lang="en-US" dirty="0"/>
              <a:t>Consider this matrix:</a:t>
            </a:r>
          </a:p>
          <a:p>
            <a:endParaRPr lang="en-US" dirty="0"/>
          </a:p>
          <a:p>
            <a:endParaRPr lang="en-US" dirty="0"/>
          </a:p>
          <a:p>
            <a:endParaRPr lang="en-US" dirty="0"/>
          </a:p>
          <a:p>
            <a:endParaRPr lang="en-US" dirty="0"/>
          </a:p>
          <a:p>
            <a:pPr lvl="1"/>
            <a:r>
              <a:rPr lang="en-US" dirty="0"/>
              <a:t>The determinant is one: </a:t>
            </a:r>
            <a:r>
              <a:rPr lang="en-US" dirty="0">
                <a:latin typeface="Times New Roman" panose="02020603050405020304" pitchFamily="18" charset="0"/>
              </a:rPr>
              <a:t>det(</a:t>
            </a:r>
            <a:r>
              <a:rPr lang="en-US" i="1" dirty="0">
                <a:latin typeface="Times New Roman" panose="02020603050405020304" pitchFamily="18" charset="0"/>
              </a:rPr>
              <a:t>A</a:t>
            </a:r>
            <a:r>
              <a:rPr lang="en-US" dirty="0">
                <a:latin typeface="Times New Roman" panose="02020603050405020304" pitchFamily="18" charset="0"/>
              </a:rPr>
              <a:t>) = 1</a:t>
            </a:r>
          </a:p>
          <a:p>
            <a:endParaRPr lang="en-US" dirty="0"/>
          </a:p>
          <a:p>
            <a:endParaRPr lang="en-US" dirty="0"/>
          </a:p>
          <a:p>
            <a:r>
              <a:rPr lang="en-US" dirty="0"/>
              <a:t>If                     , the solution to </a:t>
            </a:r>
            <a:r>
              <a:rPr lang="en-US" i="1" dirty="0">
                <a:latin typeface="Times New Roman" panose="02020603050405020304" pitchFamily="18" charset="0"/>
              </a:rPr>
              <a:t>A</a:t>
            </a:r>
            <a:r>
              <a:rPr lang="en-US" b="1" dirty="0">
                <a:latin typeface="Times New Roman" panose="02020603050405020304" pitchFamily="18" charset="0"/>
              </a:rPr>
              <a:t>u</a:t>
            </a:r>
            <a:r>
              <a:rPr lang="en-US" dirty="0">
                <a:latin typeface="Times New Roman" panose="02020603050405020304" pitchFamily="18" charset="0"/>
              </a:rPr>
              <a:t> = </a:t>
            </a:r>
            <a:r>
              <a:rPr lang="en-US" b="1" dirty="0">
                <a:latin typeface="Times New Roman" panose="02020603050405020304" pitchFamily="18" charset="0"/>
              </a:rPr>
              <a:t>v</a:t>
            </a:r>
            <a:r>
              <a:rPr lang="en-US" dirty="0"/>
              <a:t> is  </a:t>
            </a:r>
          </a:p>
        </p:txBody>
      </p:sp>
      <p:sp>
        <p:nvSpPr>
          <p:cNvPr id="4" name="Footer Placeholder 3">
            <a:extLst>
              <a:ext uri="{FF2B5EF4-FFF2-40B4-BE49-F238E27FC236}">
                <a16:creationId xmlns:a16="http://schemas.microsoft.com/office/drawing/2014/main" id="{891BAE6B-6170-4514-8F15-5A4A6B1D9BBE}"/>
              </a:ext>
            </a:extLst>
          </p:cNvPr>
          <p:cNvSpPr>
            <a:spLocks noGrp="1"/>
          </p:cNvSpPr>
          <p:nvPr>
            <p:ph type="ftr" sz="quarter" idx="11"/>
          </p:nvPr>
        </p:nvSpPr>
        <p:spPr/>
        <p:txBody>
          <a:bodyPr/>
          <a:lstStyle/>
          <a:p>
            <a:r>
              <a:rPr lang="en-US"/>
              <a:t>Linear algebra</a:t>
            </a:r>
            <a:endParaRPr lang="en-CA" dirty="0"/>
          </a:p>
        </p:txBody>
      </p:sp>
      <p:sp>
        <p:nvSpPr>
          <p:cNvPr id="5" name="Slide Number Placeholder 4">
            <a:extLst>
              <a:ext uri="{FF2B5EF4-FFF2-40B4-BE49-F238E27FC236}">
                <a16:creationId xmlns:a16="http://schemas.microsoft.com/office/drawing/2014/main" id="{44E342E5-9ECD-41DA-8202-ACA44D08BED4}"/>
              </a:ext>
            </a:extLst>
          </p:cNvPr>
          <p:cNvSpPr>
            <a:spLocks noGrp="1"/>
          </p:cNvSpPr>
          <p:nvPr>
            <p:ph type="sldNum" sz="quarter" idx="12"/>
          </p:nvPr>
        </p:nvSpPr>
        <p:spPr/>
        <p:txBody>
          <a:bodyPr/>
          <a:lstStyle/>
          <a:p>
            <a:fld id="{42EF6DC8-DA9C-4533-8A40-BB00A2545AF8}" type="slidenum">
              <a:rPr lang="en-CA" smtClean="0"/>
              <a:pPr/>
              <a:t>45</a:t>
            </a:fld>
            <a:endParaRPr lang="en-CA"/>
          </a:p>
        </p:txBody>
      </p:sp>
      <p:graphicFrame>
        <p:nvGraphicFramePr>
          <p:cNvPr id="11" name="Object 10">
            <a:extLst>
              <a:ext uri="{FF2B5EF4-FFF2-40B4-BE49-F238E27FC236}">
                <a16:creationId xmlns:a16="http://schemas.microsoft.com/office/drawing/2014/main" id="{21DE97B3-1167-4B52-9EE6-26BCF0A1C452}"/>
              </a:ext>
            </a:extLst>
          </p:cNvPr>
          <p:cNvGraphicFramePr>
            <a:graphicFrameLocks noChangeAspect="1"/>
          </p:cNvGraphicFramePr>
          <p:nvPr>
            <p:extLst>
              <p:ext uri="{D42A27DB-BD31-4B8C-83A1-F6EECF244321}">
                <p14:modId xmlns:p14="http://schemas.microsoft.com/office/powerpoint/2010/main" val="1218659512"/>
              </p:ext>
            </p:extLst>
          </p:nvPr>
        </p:nvGraphicFramePr>
        <p:xfrm>
          <a:off x="5330501" y="4321759"/>
          <a:ext cx="1119188" cy="1466850"/>
        </p:xfrm>
        <a:graphic>
          <a:graphicData uri="http://schemas.openxmlformats.org/presentationml/2006/ole">
            <mc:AlternateContent xmlns:mc="http://schemas.openxmlformats.org/markup-compatibility/2006">
              <mc:Choice xmlns:v="urn:schemas-microsoft-com:vml" Requires="v">
                <p:oleObj name="Equation" r:id="rId3" imgW="457200" imgH="596880" progId="Equation.DSMT4">
                  <p:embed/>
                </p:oleObj>
              </mc:Choice>
              <mc:Fallback>
                <p:oleObj name="Equation" r:id="rId3" imgW="457200" imgH="596880" progId="Equation.DSMT4">
                  <p:embed/>
                  <p:pic>
                    <p:nvPicPr>
                      <p:cNvPr id="11" name="Object 10">
                        <a:extLst>
                          <a:ext uri="{FF2B5EF4-FFF2-40B4-BE49-F238E27FC236}">
                            <a16:creationId xmlns:a16="http://schemas.microsoft.com/office/drawing/2014/main" id="{21DE97B3-1167-4B52-9EE6-26BCF0A1C452}"/>
                          </a:ext>
                        </a:extLst>
                      </p:cNvPr>
                      <p:cNvPicPr/>
                      <p:nvPr/>
                    </p:nvPicPr>
                    <p:blipFill>
                      <a:blip r:embed="rId4"/>
                      <a:stretch>
                        <a:fillRect/>
                      </a:stretch>
                    </p:blipFill>
                    <p:spPr>
                      <a:xfrm>
                        <a:off x="5330501" y="4321759"/>
                        <a:ext cx="1119188" cy="146685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6FE32416-5D55-4221-8644-20983004FD3E}"/>
              </a:ext>
            </a:extLst>
          </p:cNvPr>
          <p:cNvGraphicFramePr>
            <a:graphicFrameLocks noChangeAspect="1"/>
          </p:cNvGraphicFramePr>
          <p:nvPr>
            <p:extLst>
              <p:ext uri="{D42A27DB-BD31-4B8C-83A1-F6EECF244321}">
                <p14:modId xmlns:p14="http://schemas.microsoft.com/office/powerpoint/2010/main" val="2296994322"/>
              </p:ext>
            </p:extLst>
          </p:nvPr>
        </p:nvGraphicFramePr>
        <p:xfrm>
          <a:off x="3225641" y="2026219"/>
          <a:ext cx="2362200" cy="1466850"/>
        </p:xfrm>
        <a:graphic>
          <a:graphicData uri="http://schemas.openxmlformats.org/presentationml/2006/ole">
            <mc:AlternateContent xmlns:mc="http://schemas.openxmlformats.org/markup-compatibility/2006">
              <mc:Choice xmlns:v="urn:schemas-microsoft-com:vml" Requires="v">
                <p:oleObj name="Equation" r:id="rId5" imgW="965160" imgH="596880" progId="Equation.DSMT4">
                  <p:embed/>
                </p:oleObj>
              </mc:Choice>
              <mc:Fallback>
                <p:oleObj name="Equation" r:id="rId5" imgW="965160" imgH="596880" progId="Equation.DSMT4">
                  <p:embed/>
                  <p:pic>
                    <p:nvPicPr>
                      <p:cNvPr id="12" name="Object 11">
                        <a:extLst>
                          <a:ext uri="{FF2B5EF4-FFF2-40B4-BE49-F238E27FC236}">
                            <a16:creationId xmlns:a16="http://schemas.microsoft.com/office/drawing/2014/main" id="{6FE32416-5D55-4221-8644-20983004FD3E}"/>
                          </a:ext>
                        </a:extLst>
                      </p:cNvPr>
                      <p:cNvPicPr/>
                      <p:nvPr/>
                    </p:nvPicPr>
                    <p:blipFill>
                      <a:blip r:embed="rId6"/>
                      <a:stretch>
                        <a:fillRect/>
                      </a:stretch>
                    </p:blipFill>
                    <p:spPr>
                      <a:xfrm>
                        <a:off x="3225641" y="2026219"/>
                        <a:ext cx="2362200" cy="146685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94A9E28F-7B89-4CF1-8A3C-58EFEE0EBD79}"/>
              </a:ext>
            </a:extLst>
          </p:cNvPr>
          <p:cNvGraphicFramePr>
            <a:graphicFrameLocks noChangeAspect="1"/>
          </p:cNvGraphicFramePr>
          <p:nvPr>
            <p:extLst>
              <p:ext uri="{D42A27DB-BD31-4B8C-83A1-F6EECF244321}">
                <p14:modId xmlns:p14="http://schemas.microsoft.com/office/powerpoint/2010/main" val="239749368"/>
              </p:ext>
            </p:extLst>
          </p:nvPr>
        </p:nvGraphicFramePr>
        <p:xfrm>
          <a:off x="1123993" y="4321759"/>
          <a:ext cx="1274762" cy="1466850"/>
        </p:xfrm>
        <a:graphic>
          <a:graphicData uri="http://schemas.openxmlformats.org/presentationml/2006/ole">
            <mc:AlternateContent xmlns:mc="http://schemas.openxmlformats.org/markup-compatibility/2006">
              <mc:Choice xmlns:v="urn:schemas-microsoft-com:vml" Requires="v">
                <p:oleObj name="Equation" r:id="rId7" imgW="520560" imgH="596880" progId="Equation.DSMT4">
                  <p:embed/>
                </p:oleObj>
              </mc:Choice>
              <mc:Fallback>
                <p:oleObj name="Equation" r:id="rId7" imgW="520560" imgH="596880" progId="Equation.DSMT4">
                  <p:embed/>
                  <p:pic>
                    <p:nvPicPr>
                      <p:cNvPr id="13" name="Object 12">
                        <a:extLst>
                          <a:ext uri="{FF2B5EF4-FFF2-40B4-BE49-F238E27FC236}">
                            <a16:creationId xmlns:a16="http://schemas.microsoft.com/office/drawing/2014/main" id="{94A9E28F-7B89-4CF1-8A3C-58EFEE0EBD79}"/>
                          </a:ext>
                        </a:extLst>
                      </p:cNvPr>
                      <p:cNvPicPr/>
                      <p:nvPr/>
                    </p:nvPicPr>
                    <p:blipFill>
                      <a:blip r:embed="rId8"/>
                      <a:stretch>
                        <a:fillRect/>
                      </a:stretch>
                    </p:blipFill>
                    <p:spPr>
                      <a:xfrm>
                        <a:off x="1123993" y="4321759"/>
                        <a:ext cx="1274762" cy="1466850"/>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82914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EDAE1-DA22-4518-9940-4825E217CACA}"/>
              </a:ext>
            </a:extLst>
          </p:cNvPr>
          <p:cNvSpPr>
            <a:spLocks noGrp="1"/>
          </p:cNvSpPr>
          <p:nvPr>
            <p:ph type="title"/>
          </p:nvPr>
        </p:nvSpPr>
        <p:spPr/>
        <p:txBody>
          <a:bodyPr/>
          <a:lstStyle/>
          <a:p>
            <a:r>
              <a:rPr lang="en-US" dirty="0"/>
              <a:t>Ill-conditioned systems</a:t>
            </a:r>
          </a:p>
        </p:txBody>
      </p:sp>
      <p:sp>
        <p:nvSpPr>
          <p:cNvPr id="3" name="Content Placeholder 2">
            <a:extLst>
              <a:ext uri="{FF2B5EF4-FFF2-40B4-BE49-F238E27FC236}">
                <a16:creationId xmlns:a16="http://schemas.microsoft.com/office/drawing/2014/main" id="{F363EDAB-04F1-461F-9F4E-B9B45F4B7E2E}"/>
              </a:ext>
            </a:extLst>
          </p:cNvPr>
          <p:cNvSpPr>
            <a:spLocks noGrp="1"/>
          </p:cNvSpPr>
          <p:nvPr>
            <p:ph idx="1"/>
          </p:nvPr>
        </p:nvSpPr>
        <p:spPr>
          <a:xfrm>
            <a:off x="457200" y="1600200"/>
            <a:ext cx="8229600" cy="5121275"/>
          </a:xfrm>
        </p:spPr>
        <p:txBody>
          <a:bodyPr>
            <a:normAutofit/>
          </a:bodyPr>
          <a:lstStyle/>
          <a:p>
            <a:r>
              <a:rPr lang="en-US" dirty="0"/>
              <a:t>What happens if there is an error in the matrix?</a:t>
            </a:r>
          </a:p>
          <a:p>
            <a:endParaRPr lang="en-US" dirty="0"/>
          </a:p>
          <a:p>
            <a:endParaRPr lang="en-US" dirty="0"/>
          </a:p>
          <a:p>
            <a:endParaRPr lang="en-US" dirty="0"/>
          </a:p>
          <a:p>
            <a:endParaRPr lang="en-US" dirty="0"/>
          </a:p>
          <a:p>
            <a:pPr marL="0" indent="0">
              <a:buNone/>
            </a:pPr>
            <a:endParaRPr lang="en-US" dirty="0"/>
          </a:p>
          <a:p>
            <a:r>
              <a:rPr lang="en-US" dirty="0"/>
              <a:t>The solution to                 is  </a:t>
            </a:r>
          </a:p>
          <a:p>
            <a:endParaRPr lang="en-US" dirty="0"/>
          </a:p>
          <a:p>
            <a:endParaRPr lang="en-US" dirty="0"/>
          </a:p>
          <a:p>
            <a:pPr lvl="1"/>
            <a:r>
              <a:rPr lang="en-US" dirty="0"/>
              <a:t>Recall that the solution to </a:t>
            </a:r>
            <a:r>
              <a:rPr lang="en-US" i="1" dirty="0">
                <a:latin typeface="Times New Roman" panose="02020603050405020304" pitchFamily="18" charset="0"/>
              </a:rPr>
              <a:t>A</a:t>
            </a:r>
            <a:r>
              <a:rPr lang="en-US" b="1" dirty="0">
                <a:latin typeface="Times New Roman" panose="02020603050405020304" pitchFamily="18" charset="0"/>
              </a:rPr>
              <a:t>u</a:t>
            </a:r>
            <a:r>
              <a:rPr lang="en-US" dirty="0">
                <a:latin typeface="Times New Roman" panose="02020603050405020304" pitchFamily="18" charset="0"/>
              </a:rPr>
              <a:t> = </a:t>
            </a:r>
            <a:r>
              <a:rPr lang="en-US" b="1" dirty="0">
                <a:latin typeface="Times New Roman" panose="02020603050405020304" pitchFamily="18" charset="0"/>
              </a:rPr>
              <a:t>v</a:t>
            </a:r>
            <a:r>
              <a:rPr lang="en-US" dirty="0"/>
              <a:t> was  </a:t>
            </a:r>
          </a:p>
          <a:p>
            <a:endParaRPr lang="en-US" dirty="0"/>
          </a:p>
          <a:p>
            <a:pPr lvl="1"/>
            <a:r>
              <a:rPr lang="en-US" dirty="0"/>
              <a:t>The relative error is                                      or 15300%</a:t>
            </a:r>
          </a:p>
        </p:txBody>
      </p:sp>
      <p:sp>
        <p:nvSpPr>
          <p:cNvPr id="4" name="Footer Placeholder 3">
            <a:extLst>
              <a:ext uri="{FF2B5EF4-FFF2-40B4-BE49-F238E27FC236}">
                <a16:creationId xmlns:a16="http://schemas.microsoft.com/office/drawing/2014/main" id="{891BAE6B-6170-4514-8F15-5A4A6B1D9BBE}"/>
              </a:ext>
            </a:extLst>
          </p:cNvPr>
          <p:cNvSpPr>
            <a:spLocks noGrp="1"/>
          </p:cNvSpPr>
          <p:nvPr>
            <p:ph type="ftr" sz="quarter" idx="11"/>
          </p:nvPr>
        </p:nvSpPr>
        <p:spPr/>
        <p:txBody>
          <a:bodyPr/>
          <a:lstStyle/>
          <a:p>
            <a:r>
              <a:rPr lang="en-US"/>
              <a:t>Linear algebra</a:t>
            </a:r>
            <a:endParaRPr lang="en-CA" dirty="0"/>
          </a:p>
        </p:txBody>
      </p:sp>
      <p:sp>
        <p:nvSpPr>
          <p:cNvPr id="5" name="Slide Number Placeholder 4">
            <a:extLst>
              <a:ext uri="{FF2B5EF4-FFF2-40B4-BE49-F238E27FC236}">
                <a16:creationId xmlns:a16="http://schemas.microsoft.com/office/drawing/2014/main" id="{44E342E5-9ECD-41DA-8202-ACA44D08BED4}"/>
              </a:ext>
            </a:extLst>
          </p:cNvPr>
          <p:cNvSpPr>
            <a:spLocks noGrp="1"/>
          </p:cNvSpPr>
          <p:nvPr>
            <p:ph type="sldNum" sz="quarter" idx="12"/>
          </p:nvPr>
        </p:nvSpPr>
        <p:spPr/>
        <p:txBody>
          <a:bodyPr/>
          <a:lstStyle/>
          <a:p>
            <a:fld id="{42EF6DC8-DA9C-4533-8A40-BB00A2545AF8}" type="slidenum">
              <a:rPr lang="en-CA" smtClean="0"/>
              <a:pPr/>
              <a:t>46</a:t>
            </a:fld>
            <a:endParaRPr lang="en-CA"/>
          </a:p>
        </p:txBody>
      </p:sp>
      <p:graphicFrame>
        <p:nvGraphicFramePr>
          <p:cNvPr id="8" name="Object 7">
            <a:extLst>
              <a:ext uri="{FF2B5EF4-FFF2-40B4-BE49-F238E27FC236}">
                <a16:creationId xmlns:a16="http://schemas.microsoft.com/office/drawing/2014/main" id="{9F5C9822-35CD-4424-BD89-3B1B548409A0}"/>
              </a:ext>
            </a:extLst>
          </p:cNvPr>
          <p:cNvGraphicFramePr>
            <a:graphicFrameLocks noChangeAspect="1"/>
          </p:cNvGraphicFramePr>
          <p:nvPr>
            <p:extLst>
              <p:ext uri="{D42A27DB-BD31-4B8C-83A1-F6EECF244321}">
                <p14:modId xmlns:p14="http://schemas.microsoft.com/office/powerpoint/2010/main" val="2316504014"/>
              </p:ext>
            </p:extLst>
          </p:nvPr>
        </p:nvGraphicFramePr>
        <p:xfrm>
          <a:off x="2744788" y="2025650"/>
          <a:ext cx="3325812" cy="1466850"/>
        </p:xfrm>
        <a:graphic>
          <a:graphicData uri="http://schemas.openxmlformats.org/presentationml/2006/ole">
            <mc:AlternateContent xmlns:mc="http://schemas.openxmlformats.org/markup-compatibility/2006">
              <mc:Choice xmlns:v="urn:schemas-microsoft-com:vml" Requires="v">
                <p:oleObj name="Equation" r:id="rId3" imgW="1358640" imgH="596880" progId="Equation.DSMT4">
                  <p:embed/>
                </p:oleObj>
              </mc:Choice>
              <mc:Fallback>
                <p:oleObj name="Equation" r:id="rId3" imgW="1358640" imgH="596880" progId="Equation.DSMT4">
                  <p:embed/>
                  <p:pic>
                    <p:nvPicPr>
                      <p:cNvPr id="8" name="Object 7">
                        <a:extLst>
                          <a:ext uri="{FF2B5EF4-FFF2-40B4-BE49-F238E27FC236}">
                            <a16:creationId xmlns:a16="http://schemas.microsoft.com/office/drawing/2014/main" id="{9F5C9822-35CD-4424-BD89-3B1B548409A0}"/>
                          </a:ext>
                        </a:extLst>
                      </p:cNvPr>
                      <p:cNvPicPr/>
                      <p:nvPr/>
                    </p:nvPicPr>
                    <p:blipFill>
                      <a:blip r:embed="rId4"/>
                      <a:stretch>
                        <a:fillRect/>
                      </a:stretch>
                    </p:blipFill>
                    <p:spPr>
                      <a:xfrm>
                        <a:off x="2744788" y="2025650"/>
                        <a:ext cx="3325812" cy="146685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C668D6C1-BD4C-40A9-8D1C-E8082F7DE7D7}"/>
              </a:ext>
            </a:extLst>
          </p:cNvPr>
          <p:cNvGraphicFramePr>
            <a:graphicFrameLocks noChangeAspect="1"/>
          </p:cNvGraphicFramePr>
          <p:nvPr>
            <p:extLst>
              <p:ext uri="{D42A27DB-BD31-4B8C-83A1-F6EECF244321}">
                <p14:modId xmlns:p14="http://schemas.microsoft.com/office/powerpoint/2010/main" val="1060843996"/>
              </p:ext>
            </p:extLst>
          </p:nvPr>
        </p:nvGraphicFramePr>
        <p:xfrm>
          <a:off x="2710794" y="3972365"/>
          <a:ext cx="1025525" cy="468313"/>
        </p:xfrm>
        <a:graphic>
          <a:graphicData uri="http://schemas.openxmlformats.org/presentationml/2006/ole">
            <mc:AlternateContent xmlns:mc="http://schemas.openxmlformats.org/markup-compatibility/2006">
              <mc:Choice xmlns:v="urn:schemas-microsoft-com:vml" Requires="v">
                <p:oleObj name="Equation" r:id="rId5" imgW="419040" imgH="190440" progId="Equation.DSMT4">
                  <p:embed/>
                </p:oleObj>
              </mc:Choice>
              <mc:Fallback>
                <p:oleObj name="Equation" r:id="rId5" imgW="419040" imgH="190440" progId="Equation.DSMT4">
                  <p:embed/>
                  <p:pic>
                    <p:nvPicPr>
                      <p:cNvPr id="9" name="Object 8">
                        <a:extLst>
                          <a:ext uri="{FF2B5EF4-FFF2-40B4-BE49-F238E27FC236}">
                            <a16:creationId xmlns:a16="http://schemas.microsoft.com/office/drawing/2014/main" id="{C668D6C1-BD4C-40A9-8D1C-E8082F7DE7D7}"/>
                          </a:ext>
                        </a:extLst>
                      </p:cNvPr>
                      <p:cNvPicPr/>
                      <p:nvPr/>
                    </p:nvPicPr>
                    <p:blipFill>
                      <a:blip r:embed="rId6"/>
                      <a:stretch>
                        <a:fillRect/>
                      </a:stretch>
                    </p:blipFill>
                    <p:spPr>
                      <a:xfrm>
                        <a:off x="2710794" y="3972365"/>
                        <a:ext cx="1025525" cy="468313"/>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21DE97B3-1167-4B52-9EE6-26BCF0A1C452}"/>
              </a:ext>
            </a:extLst>
          </p:cNvPr>
          <p:cNvGraphicFramePr>
            <a:graphicFrameLocks noChangeAspect="1"/>
          </p:cNvGraphicFramePr>
          <p:nvPr>
            <p:extLst>
              <p:ext uri="{D42A27DB-BD31-4B8C-83A1-F6EECF244321}">
                <p14:modId xmlns:p14="http://schemas.microsoft.com/office/powerpoint/2010/main" val="3787370382"/>
              </p:ext>
            </p:extLst>
          </p:nvPr>
        </p:nvGraphicFramePr>
        <p:xfrm>
          <a:off x="3998308" y="3528082"/>
          <a:ext cx="2082800" cy="1466850"/>
        </p:xfrm>
        <a:graphic>
          <a:graphicData uri="http://schemas.openxmlformats.org/presentationml/2006/ole">
            <mc:AlternateContent xmlns:mc="http://schemas.openxmlformats.org/markup-compatibility/2006">
              <mc:Choice xmlns:v="urn:schemas-microsoft-com:vml" Requires="v">
                <p:oleObj name="Equation" r:id="rId7" imgW="850680" imgH="596880" progId="Equation.DSMT4">
                  <p:embed/>
                </p:oleObj>
              </mc:Choice>
              <mc:Fallback>
                <p:oleObj name="Equation" r:id="rId7" imgW="850680" imgH="596880" progId="Equation.DSMT4">
                  <p:embed/>
                  <p:pic>
                    <p:nvPicPr>
                      <p:cNvPr id="11" name="Object 10">
                        <a:extLst>
                          <a:ext uri="{FF2B5EF4-FFF2-40B4-BE49-F238E27FC236}">
                            <a16:creationId xmlns:a16="http://schemas.microsoft.com/office/drawing/2014/main" id="{21DE97B3-1167-4B52-9EE6-26BCF0A1C452}"/>
                          </a:ext>
                        </a:extLst>
                      </p:cNvPr>
                      <p:cNvPicPr/>
                      <p:nvPr/>
                    </p:nvPicPr>
                    <p:blipFill>
                      <a:blip r:embed="rId8"/>
                      <a:stretch>
                        <a:fillRect/>
                      </a:stretch>
                    </p:blipFill>
                    <p:spPr>
                      <a:xfrm>
                        <a:off x="3998308" y="3528082"/>
                        <a:ext cx="2082800" cy="146685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F2A3C171-6C69-4B56-A95A-9B93F9CFAAAF}"/>
              </a:ext>
            </a:extLst>
          </p:cNvPr>
          <p:cNvGraphicFramePr>
            <a:graphicFrameLocks noChangeAspect="1"/>
          </p:cNvGraphicFramePr>
          <p:nvPr>
            <p:extLst>
              <p:ext uri="{D42A27DB-BD31-4B8C-83A1-F6EECF244321}">
                <p14:modId xmlns:p14="http://schemas.microsoft.com/office/powerpoint/2010/main" val="2532125105"/>
              </p:ext>
            </p:extLst>
          </p:nvPr>
        </p:nvGraphicFramePr>
        <p:xfrm>
          <a:off x="6368398" y="2026219"/>
          <a:ext cx="2362200" cy="1466850"/>
        </p:xfrm>
        <a:graphic>
          <a:graphicData uri="http://schemas.openxmlformats.org/presentationml/2006/ole">
            <mc:AlternateContent xmlns:mc="http://schemas.openxmlformats.org/markup-compatibility/2006">
              <mc:Choice xmlns:v="urn:schemas-microsoft-com:vml" Requires="v">
                <p:oleObj name="Equation" r:id="rId9" imgW="965160" imgH="596880" progId="Equation.DSMT4">
                  <p:embed/>
                </p:oleObj>
              </mc:Choice>
              <mc:Fallback>
                <p:oleObj name="Equation" r:id="rId9" imgW="965160" imgH="596880" progId="Equation.DSMT4">
                  <p:embed/>
                  <p:pic>
                    <p:nvPicPr>
                      <p:cNvPr id="12" name="Object 11">
                        <a:extLst>
                          <a:ext uri="{FF2B5EF4-FFF2-40B4-BE49-F238E27FC236}">
                            <a16:creationId xmlns:a16="http://schemas.microsoft.com/office/drawing/2014/main" id="{F2A3C171-6C69-4B56-A95A-9B93F9CFAAAF}"/>
                          </a:ext>
                        </a:extLst>
                      </p:cNvPr>
                      <p:cNvPicPr/>
                      <p:nvPr/>
                    </p:nvPicPr>
                    <p:blipFill>
                      <a:blip r:embed="rId10"/>
                      <a:stretch>
                        <a:fillRect/>
                      </a:stretch>
                    </p:blipFill>
                    <p:spPr>
                      <a:xfrm>
                        <a:off x="6368398" y="2026219"/>
                        <a:ext cx="2362200" cy="146685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467402B7-7CB9-4771-AF85-42C8C1264996}"/>
              </a:ext>
            </a:extLst>
          </p:cNvPr>
          <p:cNvGraphicFramePr>
            <a:graphicFrameLocks noChangeAspect="1"/>
          </p:cNvGraphicFramePr>
          <p:nvPr>
            <p:extLst>
              <p:ext uri="{D42A27DB-BD31-4B8C-83A1-F6EECF244321}">
                <p14:modId xmlns:p14="http://schemas.microsoft.com/office/powerpoint/2010/main" val="1903247658"/>
              </p:ext>
            </p:extLst>
          </p:nvPr>
        </p:nvGraphicFramePr>
        <p:xfrm>
          <a:off x="5526495" y="4796282"/>
          <a:ext cx="1017444" cy="1333500"/>
        </p:xfrm>
        <a:graphic>
          <a:graphicData uri="http://schemas.openxmlformats.org/presentationml/2006/ole">
            <mc:AlternateContent xmlns:mc="http://schemas.openxmlformats.org/markup-compatibility/2006">
              <mc:Choice xmlns:v="urn:schemas-microsoft-com:vml" Requires="v">
                <p:oleObj name="Equation" r:id="rId11" imgW="457200" imgH="596880" progId="Equation.DSMT4">
                  <p:embed/>
                </p:oleObj>
              </mc:Choice>
              <mc:Fallback>
                <p:oleObj name="Equation" r:id="rId11" imgW="457200" imgH="596880" progId="Equation.DSMT4">
                  <p:embed/>
                  <p:pic>
                    <p:nvPicPr>
                      <p:cNvPr id="14" name="Object 13">
                        <a:extLst>
                          <a:ext uri="{FF2B5EF4-FFF2-40B4-BE49-F238E27FC236}">
                            <a16:creationId xmlns:a16="http://schemas.microsoft.com/office/drawing/2014/main" id="{467402B7-7CB9-4771-AF85-42C8C1264996}"/>
                          </a:ext>
                        </a:extLst>
                      </p:cNvPr>
                      <p:cNvPicPr/>
                      <p:nvPr/>
                    </p:nvPicPr>
                    <p:blipFill>
                      <a:blip r:embed="rId12"/>
                      <a:stretch>
                        <a:fillRect/>
                      </a:stretch>
                    </p:blipFill>
                    <p:spPr>
                      <a:xfrm>
                        <a:off x="5526495" y="4796282"/>
                        <a:ext cx="1017444" cy="13335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5A8C0C84-6623-496B-B082-691A0630E249}"/>
              </a:ext>
            </a:extLst>
          </p:cNvPr>
          <p:cNvGraphicFramePr>
            <a:graphicFrameLocks noChangeAspect="1"/>
          </p:cNvGraphicFramePr>
          <p:nvPr>
            <p:extLst>
              <p:ext uri="{D42A27DB-BD31-4B8C-83A1-F6EECF244321}">
                <p14:modId xmlns:p14="http://schemas.microsoft.com/office/powerpoint/2010/main" val="610557131"/>
              </p:ext>
            </p:extLst>
          </p:nvPr>
        </p:nvGraphicFramePr>
        <p:xfrm>
          <a:off x="3642386" y="5743891"/>
          <a:ext cx="2082800" cy="1030288"/>
        </p:xfrm>
        <a:graphic>
          <a:graphicData uri="http://schemas.openxmlformats.org/presentationml/2006/ole">
            <mc:AlternateContent xmlns:mc="http://schemas.openxmlformats.org/markup-compatibility/2006">
              <mc:Choice xmlns:v="urn:schemas-microsoft-com:vml" Requires="v">
                <p:oleObj name="Equation" r:id="rId13" imgW="850680" imgH="419040" progId="Equation.DSMT4">
                  <p:embed/>
                </p:oleObj>
              </mc:Choice>
              <mc:Fallback>
                <p:oleObj name="Equation" r:id="rId13" imgW="850680" imgH="419040" progId="Equation.DSMT4">
                  <p:embed/>
                  <p:pic>
                    <p:nvPicPr>
                      <p:cNvPr id="15" name="Object 14">
                        <a:extLst>
                          <a:ext uri="{FF2B5EF4-FFF2-40B4-BE49-F238E27FC236}">
                            <a16:creationId xmlns:a16="http://schemas.microsoft.com/office/drawing/2014/main" id="{5A8C0C84-6623-496B-B082-691A0630E249}"/>
                          </a:ext>
                        </a:extLst>
                      </p:cNvPr>
                      <p:cNvPicPr/>
                      <p:nvPr/>
                    </p:nvPicPr>
                    <p:blipFill>
                      <a:blip r:embed="rId14"/>
                      <a:stretch>
                        <a:fillRect/>
                      </a:stretch>
                    </p:blipFill>
                    <p:spPr>
                      <a:xfrm>
                        <a:off x="3642386" y="5743891"/>
                        <a:ext cx="2082800" cy="1030288"/>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309609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EDAE1-DA22-4518-9940-4825E217CACA}"/>
              </a:ext>
            </a:extLst>
          </p:cNvPr>
          <p:cNvSpPr>
            <a:spLocks noGrp="1"/>
          </p:cNvSpPr>
          <p:nvPr>
            <p:ph type="title"/>
          </p:nvPr>
        </p:nvSpPr>
        <p:spPr/>
        <p:txBody>
          <a:bodyPr/>
          <a:lstStyle/>
          <a:p>
            <a:r>
              <a:rPr lang="en-US" dirty="0"/>
              <a:t>Ill-conditioned systems</a:t>
            </a:r>
          </a:p>
        </p:txBody>
      </p:sp>
      <p:sp>
        <p:nvSpPr>
          <p:cNvPr id="3" name="Content Placeholder 2">
            <a:extLst>
              <a:ext uri="{FF2B5EF4-FFF2-40B4-BE49-F238E27FC236}">
                <a16:creationId xmlns:a16="http://schemas.microsoft.com/office/drawing/2014/main" id="{F363EDAB-04F1-461F-9F4E-B9B45F4B7E2E}"/>
              </a:ext>
            </a:extLst>
          </p:cNvPr>
          <p:cNvSpPr>
            <a:spLocks noGrp="1"/>
          </p:cNvSpPr>
          <p:nvPr>
            <p:ph idx="1"/>
          </p:nvPr>
        </p:nvSpPr>
        <p:spPr>
          <a:xfrm>
            <a:off x="457200" y="1600200"/>
            <a:ext cx="8229600" cy="5181600"/>
          </a:xfrm>
        </p:spPr>
        <p:txBody>
          <a:bodyPr>
            <a:normAutofit/>
          </a:bodyPr>
          <a:lstStyle/>
          <a:p>
            <a:r>
              <a:rPr lang="en-US" dirty="0"/>
              <a:t>Consider this matrix:</a:t>
            </a:r>
          </a:p>
          <a:p>
            <a:endParaRPr lang="en-US" dirty="0"/>
          </a:p>
          <a:p>
            <a:endParaRPr lang="en-US" dirty="0"/>
          </a:p>
          <a:p>
            <a:pPr marL="0" indent="0">
              <a:buNone/>
            </a:pPr>
            <a:endParaRPr lang="en-US" dirty="0"/>
          </a:p>
          <a:p>
            <a:r>
              <a:rPr lang="en-US" dirty="0"/>
              <a:t>If                           , the solution to                is</a:t>
            </a:r>
          </a:p>
          <a:p>
            <a:endParaRPr lang="en-US" dirty="0"/>
          </a:p>
          <a:p>
            <a:endParaRPr lang="en-US" dirty="0"/>
          </a:p>
          <a:p>
            <a:pPr lvl="1"/>
            <a:r>
              <a:rPr lang="en-US" dirty="0"/>
              <a:t>Recall that the solution to </a:t>
            </a:r>
            <a:r>
              <a:rPr lang="en-US" i="1" dirty="0">
                <a:latin typeface="Times New Roman" panose="02020603050405020304" pitchFamily="18" charset="0"/>
              </a:rPr>
              <a:t>A</a:t>
            </a:r>
            <a:r>
              <a:rPr lang="en-US" b="1" dirty="0">
                <a:latin typeface="Times New Roman" panose="02020603050405020304" pitchFamily="18" charset="0"/>
              </a:rPr>
              <a:t>u</a:t>
            </a:r>
            <a:r>
              <a:rPr lang="en-US" dirty="0">
                <a:latin typeface="Times New Roman" panose="02020603050405020304" pitchFamily="18" charset="0"/>
              </a:rPr>
              <a:t> = </a:t>
            </a:r>
            <a:r>
              <a:rPr lang="en-US" b="1" dirty="0">
                <a:latin typeface="Times New Roman" panose="02020603050405020304" pitchFamily="18" charset="0"/>
              </a:rPr>
              <a:t>v</a:t>
            </a:r>
            <a:r>
              <a:rPr lang="en-US" dirty="0"/>
              <a:t> was  </a:t>
            </a:r>
          </a:p>
          <a:p>
            <a:endParaRPr lang="en-US" dirty="0"/>
          </a:p>
          <a:p>
            <a:pPr lvl="1"/>
            <a:r>
              <a:rPr lang="en-US" dirty="0"/>
              <a:t>A relative error of                                         in the target vector</a:t>
            </a:r>
            <a:br>
              <a:rPr lang="en-US" dirty="0"/>
            </a:br>
            <a:endParaRPr lang="en-US" dirty="0"/>
          </a:p>
          <a:p>
            <a:pPr marL="457200" lvl="1" indent="0">
              <a:buNone/>
            </a:pPr>
            <a:r>
              <a:rPr lang="en-US" dirty="0"/>
              <a:t>     results in the relative error of                                   in the solution</a:t>
            </a:r>
          </a:p>
          <a:p>
            <a:endParaRPr lang="en-US" dirty="0"/>
          </a:p>
        </p:txBody>
      </p:sp>
      <p:sp>
        <p:nvSpPr>
          <p:cNvPr id="4" name="Footer Placeholder 3">
            <a:extLst>
              <a:ext uri="{FF2B5EF4-FFF2-40B4-BE49-F238E27FC236}">
                <a16:creationId xmlns:a16="http://schemas.microsoft.com/office/drawing/2014/main" id="{891BAE6B-6170-4514-8F15-5A4A6B1D9BBE}"/>
              </a:ext>
            </a:extLst>
          </p:cNvPr>
          <p:cNvSpPr>
            <a:spLocks noGrp="1"/>
          </p:cNvSpPr>
          <p:nvPr>
            <p:ph type="ftr" sz="quarter" idx="11"/>
          </p:nvPr>
        </p:nvSpPr>
        <p:spPr/>
        <p:txBody>
          <a:bodyPr/>
          <a:lstStyle/>
          <a:p>
            <a:r>
              <a:rPr lang="en-US"/>
              <a:t>Linear algebra</a:t>
            </a:r>
            <a:endParaRPr lang="en-CA" dirty="0"/>
          </a:p>
        </p:txBody>
      </p:sp>
      <p:sp>
        <p:nvSpPr>
          <p:cNvPr id="5" name="Slide Number Placeholder 4">
            <a:extLst>
              <a:ext uri="{FF2B5EF4-FFF2-40B4-BE49-F238E27FC236}">
                <a16:creationId xmlns:a16="http://schemas.microsoft.com/office/drawing/2014/main" id="{44E342E5-9ECD-41DA-8202-ACA44D08BED4}"/>
              </a:ext>
            </a:extLst>
          </p:cNvPr>
          <p:cNvSpPr>
            <a:spLocks noGrp="1"/>
          </p:cNvSpPr>
          <p:nvPr>
            <p:ph type="sldNum" sz="quarter" idx="12"/>
          </p:nvPr>
        </p:nvSpPr>
        <p:spPr/>
        <p:txBody>
          <a:bodyPr/>
          <a:lstStyle/>
          <a:p>
            <a:fld id="{42EF6DC8-DA9C-4533-8A40-BB00A2545AF8}" type="slidenum">
              <a:rPr lang="en-CA" smtClean="0"/>
              <a:pPr/>
              <a:t>47</a:t>
            </a:fld>
            <a:endParaRPr lang="en-CA"/>
          </a:p>
        </p:txBody>
      </p:sp>
      <p:graphicFrame>
        <p:nvGraphicFramePr>
          <p:cNvPr id="11" name="Object 10">
            <a:extLst>
              <a:ext uri="{FF2B5EF4-FFF2-40B4-BE49-F238E27FC236}">
                <a16:creationId xmlns:a16="http://schemas.microsoft.com/office/drawing/2014/main" id="{21DE97B3-1167-4B52-9EE6-26BCF0A1C452}"/>
              </a:ext>
            </a:extLst>
          </p:cNvPr>
          <p:cNvGraphicFramePr>
            <a:graphicFrameLocks noChangeAspect="1"/>
          </p:cNvGraphicFramePr>
          <p:nvPr>
            <p:extLst>
              <p:ext uri="{D42A27DB-BD31-4B8C-83A1-F6EECF244321}">
                <p14:modId xmlns:p14="http://schemas.microsoft.com/office/powerpoint/2010/main" val="4247508837"/>
              </p:ext>
            </p:extLst>
          </p:nvPr>
        </p:nvGraphicFramePr>
        <p:xfrm>
          <a:off x="5759558" y="2724593"/>
          <a:ext cx="1460500" cy="1466850"/>
        </p:xfrm>
        <a:graphic>
          <a:graphicData uri="http://schemas.openxmlformats.org/presentationml/2006/ole">
            <mc:AlternateContent xmlns:mc="http://schemas.openxmlformats.org/markup-compatibility/2006">
              <mc:Choice xmlns:v="urn:schemas-microsoft-com:vml" Requires="v">
                <p:oleObj name="Equation" r:id="rId3" imgW="596880" imgH="596880" progId="Equation.DSMT4">
                  <p:embed/>
                </p:oleObj>
              </mc:Choice>
              <mc:Fallback>
                <p:oleObj name="Equation" r:id="rId3" imgW="596880" imgH="596880" progId="Equation.DSMT4">
                  <p:embed/>
                  <p:pic>
                    <p:nvPicPr>
                      <p:cNvPr id="11" name="Object 10">
                        <a:extLst>
                          <a:ext uri="{FF2B5EF4-FFF2-40B4-BE49-F238E27FC236}">
                            <a16:creationId xmlns:a16="http://schemas.microsoft.com/office/drawing/2014/main" id="{21DE97B3-1167-4B52-9EE6-26BCF0A1C452}"/>
                          </a:ext>
                        </a:extLst>
                      </p:cNvPr>
                      <p:cNvPicPr/>
                      <p:nvPr/>
                    </p:nvPicPr>
                    <p:blipFill>
                      <a:blip r:embed="rId4"/>
                      <a:stretch>
                        <a:fillRect/>
                      </a:stretch>
                    </p:blipFill>
                    <p:spPr>
                      <a:xfrm>
                        <a:off x="5759558" y="2724593"/>
                        <a:ext cx="1460500" cy="146685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6FE32416-5D55-4221-8644-20983004FD3E}"/>
              </a:ext>
            </a:extLst>
          </p:cNvPr>
          <p:cNvGraphicFramePr>
            <a:graphicFrameLocks noChangeAspect="1"/>
          </p:cNvGraphicFramePr>
          <p:nvPr>
            <p:extLst>
              <p:ext uri="{D42A27DB-BD31-4B8C-83A1-F6EECF244321}">
                <p14:modId xmlns:p14="http://schemas.microsoft.com/office/powerpoint/2010/main" val="1713858027"/>
              </p:ext>
            </p:extLst>
          </p:nvPr>
        </p:nvGraphicFramePr>
        <p:xfrm>
          <a:off x="3429115" y="1115959"/>
          <a:ext cx="2362200" cy="1466850"/>
        </p:xfrm>
        <a:graphic>
          <a:graphicData uri="http://schemas.openxmlformats.org/presentationml/2006/ole">
            <mc:AlternateContent xmlns:mc="http://schemas.openxmlformats.org/markup-compatibility/2006">
              <mc:Choice xmlns:v="urn:schemas-microsoft-com:vml" Requires="v">
                <p:oleObj name="Equation" r:id="rId5" imgW="965160" imgH="596880" progId="Equation.DSMT4">
                  <p:embed/>
                </p:oleObj>
              </mc:Choice>
              <mc:Fallback>
                <p:oleObj name="Equation" r:id="rId5" imgW="965160" imgH="596880" progId="Equation.DSMT4">
                  <p:embed/>
                  <p:pic>
                    <p:nvPicPr>
                      <p:cNvPr id="12" name="Object 11">
                        <a:extLst>
                          <a:ext uri="{FF2B5EF4-FFF2-40B4-BE49-F238E27FC236}">
                            <a16:creationId xmlns:a16="http://schemas.microsoft.com/office/drawing/2014/main" id="{6FE32416-5D55-4221-8644-20983004FD3E}"/>
                          </a:ext>
                        </a:extLst>
                      </p:cNvPr>
                      <p:cNvPicPr/>
                      <p:nvPr/>
                    </p:nvPicPr>
                    <p:blipFill>
                      <a:blip r:embed="rId6"/>
                      <a:stretch>
                        <a:fillRect/>
                      </a:stretch>
                    </p:blipFill>
                    <p:spPr>
                      <a:xfrm>
                        <a:off x="3429115" y="1115959"/>
                        <a:ext cx="2362200" cy="146685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94A9E28F-7B89-4CF1-8A3C-58EFEE0EBD79}"/>
              </a:ext>
            </a:extLst>
          </p:cNvPr>
          <p:cNvGraphicFramePr>
            <a:graphicFrameLocks noChangeAspect="1"/>
          </p:cNvGraphicFramePr>
          <p:nvPr>
            <p:extLst>
              <p:ext uri="{D42A27DB-BD31-4B8C-83A1-F6EECF244321}">
                <p14:modId xmlns:p14="http://schemas.microsoft.com/office/powerpoint/2010/main" val="1432468644"/>
              </p:ext>
            </p:extLst>
          </p:nvPr>
        </p:nvGraphicFramePr>
        <p:xfrm>
          <a:off x="1159134" y="2734702"/>
          <a:ext cx="1585913" cy="1466850"/>
        </p:xfrm>
        <a:graphic>
          <a:graphicData uri="http://schemas.openxmlformats.org/presentationml/2006/ole">
            <mc:AlternateContent xmlns:mc="http://schemas.openxmlformats.org/markup-compatibility/2006">
              <mc:Choice xmlns:v="urn:schemas-microsoft-com:vml" Requires="v">
                <p:oleObj name="Equation" r:id="rId7" imgW="647640" imgH="596880" progId="Equation.DSMT4">
                  <p:embed/>
                </p:oleObj>
              </mc:Choice>
              <mc:Fallback>
                <p:oleObj name="Equation" r:id="rId7" imgW="647640" imgH="596880" progId="Equation.DSMT4">
                  <p:embed/>
                  <p:pic>
                    <p:nvPicPr>
                      <p:cNvPr id="13" name="Object 12">
                        <a:extLst>
                          <a:ext uri="{FF2B5EF4-FFF2-40B4-BE49-F238E27FC236}">
                            <a16:creationId xmlns:a16="http://schemas.microsoft.com/office/drawing/2014/main" id="{94A9E28F-7B89-4CF1-8A3C-58EFEE0EBD79}"/>
                          </a:ext>
                        </a:extLst>
                      </p:cNvPr>
                      <p:cNvPicPr/>
                      <p:nvPr/>
                    </p:nvPicPr>
                    <p:blipFill>
                      <a:blip r:embed="rId8"/>
                      <a:stretch>
                        <a:fillRect/>
                      </a:stretch>
                    </p:blipFill>
                    <p:spPr>
                      <a:xfrm>
                        <a:off x="1159134" y="2734702"/>
                        <a:ext cx="1585913" cy="146685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4630BA0C-F9F2-42E8-B268-34C1AF3AE964}"/>
              </a:ext>
            </a:extLst>
          </p:cNvPr>
          <p:cNvGraphicFramePr>
            <a:graphicFrameLocks noChangeAspect="1"/>
          </p:cNvGraphicFramePr>
          <p:nvPr>
            <p:extLst>
              <p:ext uri="{D42A27DB-BD31-4B8C-83A1-F6EECF244321}">
                <p14:modId xmlns:p14="http://schemas.microsoft.com/office/powerpoint/2010/main" val="182491143"/>
              </p:ext>
            </p:extLst>
          </p:nvPr>
        </p:nvGraphicFramePr>
        <p:xfrm>
          <a:off x="4529138" y="3249613"/>
          <a:ext cx="1027112" cy="374650"/>
        </p:xfrm>
        <a:graphic>
          <a:graphicData uri="http://schemas.openxmlformats.org/presentationml/2006/ole">
            <mc:AlternateContent xmlns:mc="http://schemas.openxmlformats.org/markup-compatibility/2006">
              <mc:Choice xmlns:v="urn:schemas-microsoft-com:vml" Requires="v">
                <p:oleObj name="Equation" r:id="rId9" imgW="419040" imgH="152280" progId="Equation.DSMT4">
                  <p:embed/>
                </p:oleObj>
              </mc:Choice>
              <mc:Fallback>
                <p:oleObj name="Equation" r:id="rId9" imgW="419040" imgH="152280" progId="Equation.DSMT4">
                  <p:embed/>
                  <p:pic>
                    <p:nvPicPr>
                      <p:cNvPr id="14" name="Object 13">
                        <a:extLst>
                          <a:ext uri="{FF2B5EF4-FFF2-40B4-BE49-F238E27FC236}">
                            <a16:creationId xmlns:a16="http://schemas.microsoft.com/office/drawing/2014/main" id="{4630BA0C-F9F2-42E8-B268-34C1AF3AE964}"/>
                          </a:ext>
                        </a:extLst>
                      </p:cNvPr>
                      <p:cNvPicPr/>
                      <p:nvPr/>
                    </p:nvPicPr>
                    <p:blipFill>
                      <a:blip r:embed="rId10"/>
                      <a:stretch>
                        <a:fillRect/>
                      </a:stretch>
                    </p:blipFill>
                    <p:spPr>
                      <a:xfrm>
                        <a:off x="4529138" y="3249613"/>
                        <a:ext cx="1027112" cy="37465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66EE60B6-7A5D-457A-B429-65F05032284D}"/>
              </a:ext>
            </a:extLst>
          </p:cNvPr>
          <p:cNvGraphicFramePr>
            <a:graphicFrameLocks noChangeAspect="1"/>
          </p:cNvGraphicFramePr>
          <p:nvPr>
            <p:extLst>
              <p:ext uri="{D42A27DB-BD31-4B8C-83A1-F6EECF244321}">
                <p14:modId xmlns:p14="http://schemas.microsoft.com/office/powerpoint/2010/main" val="3064348844"/>
              </p:ext>
            </p:extLst>
          </p:nvPr>
        </p:nvGraphicFramePr>
        <p:xfrm>
          <a:off x="5540707" y="3982336"/>
          <a:ext cx="1017444" cy="1333500"/>
        </p:xfrm>
        <a:graphic>
          <a:graphicData uri="http://schemas.openxmlformats.org/presentationml/2006/ole">
            <mc:AlternateContent xmlns:mc="http://schemas.openxmlformats.org/markup-compatibility/2006">
              <mc:Choice xmlns:v="urn:schemas-microsoft-com:vml" Requires="v">
                <p:oleObj name="Equation" r:id="rId11" imgW="457200" imgH="596880" progId="Equation.DSMT4">
                  <p:embed/>
                </p:oleObj>
              </mc:Choice>
              <mc:Fallback>
                <p:oleObj name="Equation" r:id="rId11" imgW="457200" imgH="596880" progId="Equation.DSMT4">
                  <p:embed/>
                  <p:pic>
                    <p:nvPicPr>
                      <p:cNvPr id="15" name="Object 14">
                        <a:extLst>
                          <a:ext uri="{FF2B5EF4-FFF2-40B4-BE49-F238E27FC236}">
                            <a16:creationId xmlns:a16="http://schemas.microsoft.com/office/drawing/2014/main" id="{66EE60B6-7A5D-457A-B429-65F05032284D}"/>
                          </a:ext>
                        </a:extLst>
                      </p:cNvPr>
                      <p:cNvPicPr/>
                      <p:nvPr/>
                    </p:nvPicPr>
                    <p:blipFill>
                      <a:blip r:embed="rId12"/>
                      <a:stretch>
                        <a:fillRect/>
                      </a:stretch>
                    </p:blipFill>
                    <p:spPr>
                      <a:xfrm>
                        <a:off x="5540707" y="3982336"/>
                        <a:ext cx="1017444" cy="13335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5639481E-D6BA-4718-BDC2-18989E2AAD1D}"/>
              </a:ext>
            </a:extLst>
          </p:cNvPr>
          <p:cNvGraphicFramePr>
            <a:graphicFrameLocks noChangeAspect="1"/>
          </p:cNvGraphicFramePr>
          <p:nvPr>
            <p:extLst>
              <p:ext uri="{D42A27DB-BD31-4B8C-83A1-F6EECF244321}">
                <p14:modId xmlns:p14="http://schemas.microsoft.com/office/powerpoint/2010/main" val="2493058150"/>
              </p:ext>
            </p:extLst>
          </p:nvPr>
        </p:nvGraphicFramePr>
        <p:xfrm>
          <a:off x="4673960" y="5643215"/>
          <a:ext cx="1958975" cy="1031875"/>
        </p:xfrm>
        <a:graphic>
          <a:graphicData uri="http://schemas.openxmlformats.org/presentationml/2006/ole">
            <mc:AlternateContent xmlns:mc="http://schemas.openxmlformats.org/markup-compatibility/2006">
              <mc:Choice xmlns:v="urn:schemas-microsoft-com:vml" Requires="v">
                <p:oleObj name="Equation" r:id="rId13" imgW="799920" imgH="419040" progId="Equation.DSMT4">
                  <p:embed/>
                </p:oleObj>
              </mc:Choice>
              <mc:Fallback>
                <p:oleObj name="Equation" r:id="rId13" imgW="799920" imgH="419040" progId="Equation.DSMT4">
                  <p:embed/>
                  <p:pic>
                    <p:nvPicPr>
                      <p:cNvPr id="16" name="Object 15">
                        <a:extLst>
                          <a:ext uri="{FF2B5EF4-FFF2-40B4-BE49-F238E27FC236}">
                            <a16:creationId xmlns:a16="http://schemas.microsoft.com/office/drawing/2014/main" id="{5639481E-D6BA-4718-BDC2-18989E2AAD1D}"/>
                          </a:ext>
                        </a:extLst>
                      </p:cNvPr>
                      <p:cNvPicPr/>
                      <p:nvPr/>
                    </p:nvPicPr>
                    <p:blipFill>
                      <a:blip r:embed="rId14"/>
                      <a:stretch>
                        <a:fillRect/>
                      </a:stretch>
                    </p:blipFill>
                    <p:spPr>
                      <a:xfrm>
                        <a:off x="4673960" y="5643215"/>
                        <a:ext cx="1958975" cy="1031875"/>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A852DF97-AB77-409B-BC1B-823E95C01905}"/>
              </a:ext>
            </a:extLst>
          </p:cNvPr>
          <p:cNvGraphicFramePr>
            <a:graphicFrameLocks noChangeAspect="1"/>
          </p:cNvGraphicFramePr>
          <p:nvPr>
            <p:extLst>
              <p:ext uri="{D42A27DB-BD31-4B8C-83A1-F6EECF244321}">
                <p14:modId xmlns:p14="http://schemas.microsoft.com/office/powerpoint/2010/main" val="4176188297"/>
              </p:ext>
            </p:extLst>
          </p:nvPr>
        </p:nvGraphicFramePr>
        <p:xfrm>
          <a:off x="3395201" y="4925226"/>
          <a:ext cx="2300287" cy="1030288"/>
        </p:xfrm>
        <a:graphic>
          <a:graphicData uri="http://schemas.openxmlformats.org/presentationml/2006/ole">
            <mc:AlternateContent xmlns:mc="http://schemas.openxmlformats.org/markup-compatibility/2006">
              <mc:Choice xmlns:v="urn:schemas-microsoft-com:vml" Requires="v">
                <p:oleObj name="Equation" r:id="rId15" imgW="939600" imgH="419040" progId="Equation.DSMT4">
                  <p:embed/>
                </p:oleObj>
              </mc:Choice>
              <mc:Fallback>
                <p:oleObj name="Equation" r:id="rId15" imgW="939600" imgH="419040" progId="Equation.DSMT4">
                  <p:embed/>
                  <p:pic>
                    <p:nvPicPr>
                      <p:cNvPr id="17" name="Object 16">
                        <a:extLst>
                          <a:ext uri="{FF2B5EF4-FFF2-40B4-BE49-F238E27FC236}">
                            <a16:creationId xmlns:a16="http://schemas.microsoft.com/office/drawing/2014/main" id="{A852DF97-AB77-409B-BC1B-823E95C01905}"/>
                          </a:ext>
                        </a:extLst>
                      </p:cNvPr>
                      <p:cNvPicPr/>
                      <p:nvPr/>
                    </p:nvPicPr>
                    <p:blipFill>
                      <a:blip r:embed="rId16"/>
                      <a:stretch>
                        <a:fillRect/>
                      </a:stretch>
                    </p:blipFill>
                    <p:spPr>
                      <a:xfrm>
                        <a:off x="3395201" y="4925226"/>
                        <a:ext cx="2300287" cy="1030288"/>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07174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EDAE1-DA22-4518-9940-4825E217CACA}"/>
              </a:ext>
            </a:extLst>
          </p:cNvPr>
          <p:cNvSpPr>
            <a:spLocks noGrp="1"/>
          </p:cNvSpPr>
          <p:nvPr>
            <p:ph type="title"/>
          </p:nvPr>
        </p:nvSpPr>
        <p:spPr/>
        <p:txBody>
          <a:bodyPr/>
          <a:lstStyle/>
          <a:p>
            <a:r>
              <a:rPr lang="en-US" dirty="0"/>
              <a:t>Ill-conditioned systems</a:t>
            </a:r>
          </a:p>
        </p:txBody>
      </p:sp>
      <p:sp>
        <p:nvSpPr>
          <p:cNvPr id="3" name="Content Placeholder 2">
            <a:extLst>
              <a:ext uri="{FF2B5EF4-FFF2-40B4-BE49-F238E27FC236}">
                <a16:creationId xmlns:a16="http://schemas.microsoft.com/office/drawing/2014/main" id="{F363EDAB-04F1-461F-9F4E-B9B45F4B7E2E}"/>
              </a:ext>
            </a:extLst>
          </p:cNvPr>
          <p:cNvSpPr>
            <a:spLocks noGrp="1"/>
          </p:cNvSpPr>
          <p:nvPr>
            <p:ph idx="1"/>
          </p:nvPr>
        </p:nvSpPr>
        <p:spPr>
          <a:xfrm>
            <a:off x="457200" y="1600200"/>
            <a:ext cx="8229600" cy="5573598"/>
          </a:xfrm>
        </p:spPr>
        <p:txBody>
          <a:bodyPr>
            <a:normAutofit/>
          </a:bodyPr>
          <a:lstStyle/>
          <a:p>
            <a:r>
              <a:rPr lang="en-US" dirty="0"/>
              <a:t>In first year, you were repeatedly told to check if the determinant was non-zero when checking for invertibility</a:t>
            </a:r>
          </a:p>
          <a:p>
            <a:pPr lvl="1"/>
            <a:r>
              <a:rPr lang="en-US" dirty="0"/>
              <a:t>Unfortunately, due to numeric error, the determinant of even clearly non-invertible matrices is non-zero</a:t>
            </a:r>
          </a:p>
          <a:p>
            <a:pPr lvl="1"/>
            <a:r>
              <a:rPr lang="en-US" dirty="0"/>
              <a:t>Consider </a:t>
            </a:r>
          </a:p>
          <a:p>
            <a:pPr marL="800100" lvl="2" indent="0">
              <a:buNone/>
            </a:pPr>
            <a:r>
              <a:rPr lang="en-US" dirty="0">
                <a:latin typeface="Consolas" panose="020B0609020204030204" pitchFamily="49" charset="0"/>
              </a:rPr>
              <a:t>&gt;&gt; B = [1 2 3; 4 5 6; 7 8 9];</a:t>
            </a:r>
          </a:p>
          <a:p>
            <a:pPr marL="800100" lvl="2" indent="0">
              <a:buNone/>
            </a:pPr>
            <a:r>
              <a:rPr lang="en-US" dirty="0">
                <a:latin typeface="Consolas" panose="020B0609020204030204" pitchFamily="49" charset="0"/>
              </a:rPr>
              <a:t>&gt;&gt; det( B )</a:t>
            </a:r>
          </a:p>
          <a:p>
            <a:pPr marL="800100" lvl="2" indent="0">
              <a:buNone/>
            </a:pPr>
            <a:r>
              <a:rPr lang="en-US" dirty="0">
                <a:latin typeface="Consolas" panose="020B0609020204030204" pitchFamily="49" charset="0"/>
              </a:rPr>
              <a:t>    </a:t>
            </a:r>
            <a:r>
              <a:rPr lang="en-US" dirty="0" err="1">
                <a:latin typeface="Consolas" panose="020B0609020204030204" pitchFamily="49" charset="0"/>
              </a:rPr>
              <a:t>ans</a:t>
            </a:r>
            <a:r>
              <a:rPr lang="en-US" dirty="0">
                <a:latin typeface="Consolas" panose="020B0609020204030204" pitchFamily="49" charset="0"/>
              </a:rPr>
              <a:t> =</a:t>
            </a:r>
          </a:p>
          <a:p>
            <a:pPr marL="800100" lvl="2" indent="0">
              <a:buNone/>
            </a:pPr>
            <a:r>
              <a:rPr lang="en-US" dirty="0">
                <a:latin typeface="Consolas" panose="020B0609020204030204" pitchFamily="49" charset="0"/>
              </a:rPr>
              <a:t>        -9.5162e-16</a:t>
            </a:r>
          </a:p>
          <a:p>
            <a:pPr marL="800100" lvl="2" indent="0">
              <a:buNone/>
            </a:pPr>
            <a:r>
              <a:rPr lang="fr-FR" dirty="0">
                <a:latin typeface="Consolas" panose="020B0609020204030204" pitchFamily="49" charset="0"/>
              </a:rPr>
              <a:t>&gt;&gt; 2*B(:,2) - B(:,</a:t>
            </a:r>
            <a:r>
              <a:rPr lang="fr-FR">
                <a:latin typeface="Consolas" panose="020B0609020204030204" pitchFamily="49" charset="0"/>
              </a:rPr>
              <a:t>1)</a:t>
            </a:r>
            <a:endParaRPr lang="fr-FR" dirty="0">
              <a:latin typeface="Consolas" panose="020B0609020204030204" pitchFamily="49" charset="0"/>
            </a:endParaRPr>
          </a:p>
          <a:p>
            <a:pPr marL="800100" lvl="2" indent="0">
              <a:buNone/>
            </a:pPr>
            <a:r>
              <a:rPr lang="fr-FR" dirty="0">
                <a:latin typeface="Consolas" panose="020B0609020204030204" pitchFamily="49" charset="0"/>
              </a:rPr>
              <a:t>    ans =</a:t>
            </a:r>
          </a:p>
          <a:p>
            <a:pPr marL="800100" lvl="2" indent="0">
              <a:buNone/>
            </a:pPr>
            <a:r>
              <a:rPr lang="fr-FR" dirty="0">
                <a:latin typeface="Consolas" panose="020B0609020204030204" pitchFamily="49" charset="0"/>
              </a:rPr>
              <a:t>        3</a:t>
            </a:r>
          </a:p>
          <a:p>
            <a:pPr marL="800100" lvl="2" indent="0">
              <a:buNone/>
            </a:pPr>
            <a:r>
              <a:rPr lang="fr-FR" dirty="0">
                <a:latin typeface="Consolas" panose="020B0609020204030204" pitchFamily="49" charset="0"/>
              </a:rPr>
              <a:t>        6</a:t>
            </a:r>
          </a:p>
          <a:p>
            <a:pPr marL="800100" lvl="2" indent="0">
              <a:buNone/>
            </a:pPr>
            <a:r>
              <a:rPr lang="fr-FR" dirty="0">
                <a:latin typeface="Consolas" panose="020B0609020204030204" pitchFamily="49" charset="0"/>
              </a:rPr>
              <a:t>        9</a:t>
            </a:r>
            <a:endParaRPr lang="en-US" dirty="0">
              <a:latin typeface="Consolas" panose="020B0609020204030204" pitchFamily="49" charset="0"/>
            </a:endParaRPr>
          </a:p>
        </p:txBody>
      </p:sp>
      <p:sp>
        <p:nvSpPr>
          <p:cNvPr id="4" name="Footer Placeholder 3">
            <a:extLst>
              <a:ext uri="{FF2B5EF4-FFF2-40B4-BE49-F238E27FC236}">
                <a16:creationId xmlns:a16="http://schemas.microsoft.com/office/drawing/2014/main" id="{891BAE6B-6170-4514-8F15-5A4A6B1D9BBE}"/>
              </a:ext>
            </a:extLst>
          </p:cNvPr>
          <p:cNvSpPr>
            <a:spLocks noGrp="1"/>
          </p:cNvSpPr>
          <p:nvPr>
            <p:ph type="ftr" sz="quarter" idx="11"/>
          </p:nvPr>
        </p:nvSpPr>
        <p:spPr/>
        <p:txBody>
          <a:bodyPr/>
          <a:lstStyle/>
          <a:p>
            <a:r>
              <a:rPr lang="en-US"/>
              <a:t>Linear algebra</a:t>
            </a:r>
            <a:endParaRPr lang="en-CA" dirty="0"/>
          </a:p>
        </p:txBody>
      </p:sp>
      <p:sp>
        <p:nvSpPr>
          <p:cNvPr id="5" name="Slide Number Placeholder 4">
            <a:extLst>
              <a:ext uri="{FF2B5EF4-FFF2-40B4-BE49-F238E27FC236}">
                <a16:creationId xmlns:a16="http://schemas.microsoft.com/office/drawing/2014/main" id="{44E342E5-9ECD-41DA-8202-ACA44D08BED4}"/>
              </a:ext>
            </a:extLst>
          </p:cNvPr>
          <p:cNvSpPr>
            <a:spLocks noGrp="1"/>
          </p:cNvSpPr>
          <p:nvPr>
            <p:ph type="sldNum" sz="quarter" idx="12"/>
          </p:nvPr>
        </p:nvSpPr>
        <p:spPr/>
        <p:txBody>
          <a:bodyPr/>
          <a:lstStyle/>
          <a:p>
            <a:fld id="{42EF6DC8-DA9C-4533-8A40-BB00A2545AF8}" type="slidenum">
              <a:rPr lang="en-CA" smtClean="0"/>
              <a:pPr/>
              <a:t>48</a:t>
            </a:fld>
            <a:endParaRPr lang="en-CA"/>
          </a:p>
        </p:txBody>
      </p:sp>
      <p:graphicFrame>
        <p:nvGraphicFramePr>
          <p:cNvPr id="16" name="Object 15">
            <a:extLst>
              <a:ext uri="{FF2B5EF4-FFF2-40B4-BE49-F238E27FC236}">
                <a16:creationId xmlns:a16="http://schemas.microsoft.com/office/drawing/2014/main" id="{56312059-8A6B-46AC-B402-334D150EC12B}"/>
              </a:ext>
            </a:extLst>
          </p:cNvPr>
          <p:cNvGraphicFramePr>
            <a:graphicFrameLocks noChangeAspect="1"/>
          </p:cNvGraphicFramePr>
          <p:nvPr>
            <p:extLst>
              <p:ext uri="{D42A27DB-BD31-4B8C-83A1-F6EECF244321}">
                <p14:modId xmlns:p14="http://schemas.microsoft.com/office/powerpoint/2010/main" val="598787614"/>
              </p:ext>
            </p:extLst>
          </p:nvPr>
        </p:nvGraphicFramePr>
        <p:xfrm>
          <a:off x="6400006" y="3675446"/>
          <a:ext cx="1677987" cy="1466850"/>
        </p:xfrm>
        <a:graphic>
          <a:graphicData uri="http://schemas.openxmlformats.org/presentationml/2006/ole">
            <mc:AlternateContent xmlns:mc="http://schemas.openxmlformats.org/markup-compatibility/2006">
              <mc:Choice xmlns:v="urn:schemas-microsoft-com:vml" Requires="v">
                <p:oleObj name="Equation" r:id="rId3" imgW="685800" imgH="596880" progId="Equation.DSMT4">
                  <p:embed/>
                </p:oleObj>
              </mc:Choice>
              <mc:Fallback>
                <p:oleObj name="Equation" r:id="rId3" imgW="685800" imgH="596880" progId="Equation.DSMT4">
                  <p:embed/>
                  <p:pic>
                    <p:nvPicPr>
                      <p:cNvPr id="16" name="Object 15">
                        <a:extLst>
                          <a:ext uri="{FF2B5EF4-FFF2-40B4-BE49-F238E27FC236}">
                            <a16:creationId xmlns:a16="http://schemas.microsoft.com/office/drawing/2014/main" id="{56312059-8A6B-46AC-B402-334D150EC12B}"/>
                          </a:ext>
                        </a:extLst>
                      </p:cNvPr>
                      <p:cNvPicPr/>
                      <p:nvPr/>
                    </p:nvPicPr>
                    <p:blipFill>
                      <a:blip r:embed="rId4"/>
                      <a:stretch>
                        <a:fillRect/>
                      </a:stretch>
                    </p:blipFill>
                    <p:spPr>
                      <a:xfrm>
                        <a:off x="6400006" y="3675446"/>
                        <a:ext cx="1677987" cy="1466850"/>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75185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EDAE1-DA22-4518-9940-4825E217CACA}"/>
              </a:ext>
            </a:extLst>
          </p:cNvPr>
          <p:cNvSpPr>
            <a:spLocks noGrp="1"/>
          </p:cNvSpPr>
          <p:nvPr>
            <p:ph type="title"/>
          </p:nvPr>
        </p:nvSpPr>
        <p:spPr/>
        <p:txBody>
          <a:bodyPr/>
          <a:lstStyle/>
          <a:p>
            <a:r>
              <a:rPr lang="en-US" dirty="0"/>
              <a:t>Ill-conditioned systems</a:t>
            </a:r>
          </a:p>
        </p:txBody>
      </p:sp>
      <p:sp>
        <p:nvSpPr>
          <p:cNvPr id="3" name="Content Placeholder 2">
            <a:extLst>
              <a:ext uri="{FF2B5EF4-FFF2-40B4-BE49-F238E27FC236}">
                <a16:creationId xmlns:a16="http://schemas.microsoft.com/office/drawing/2014/main" id="{F363EDAB-04F1-461F-9F4E-B9B45F4B7E2E}"/>
              </a:ext>
            </a:extLst>
          </p:cNvPr>
          <p:cNvSpPr>
            <a:spLocks noGrp="1"/>
          </p:cNvSpPr>
          <p:nvPr>
            <p:ph idx="1"/>
          </p:nvPr>
        </p:nvSpPr>
        <p:spPr>
          <a:xfrm>
            <a:off x="457200" y="1600200"/>
            <a:ext cx="8229600" cy="5479330"/>
          </a:xfrm>
        </p:spPr>
        <p:txBody>
          <a:bodyPr>
            <a:normAutofit/>
          </a:bodyPr>
          <a:lstStyle/>
          <a:p>
            <a:r>
              <a:rPr lang="en-US" dirty="0"/>
              <a:t>What is better to check are the singular values</a:t>
            </a:r>
          </a:p>
          <a:p>
            <a:pPr lvl="1"/>
            <a:r>
              <a:rPr lang="en-US" dirty="0"/>
              <a:t>Specifically, the ratio between the largest singular value</a:t>
            </a:r>
            <a:br>
              <a:rPr lang="en-US" dirty="0"/>
            </a:br>
            <a:r>
              <a:rPr lang="en-US" dirty="0"/>
              <a:t>and the smallest singular value</a:t>
            </a:r>
          </a:p>
          <a:p>
            <a:pPr lvl="2"/>
            <a:r>
              <a:rPr lang="en-US" dirty="0"/>
              <a:t>The largest singular value is the most a matrix stretches</a:t>
            </a:r>
            <a:br>
              <a:rPr lang="en-US" dirty="0"/>
            </a:br>
            <a:r>
              <a:rPr lang="en-US" dirty="0"/>
              <a:t>the norm of a vector</a:t>
            </a:r>
          </a:p>
          <a:p>
            <a:pPr lvl="2"/>
            <a:r>
              <a:rPr lang="en-US" dirty="0"/>
              <a:t>The smallest singular value is the least a matrix stretches</a:t>
            </a:r>
            <a:br>
              <a:rPr lang="en-US" dirty="0"/>
            </a:br>
            <a:r>
              <a:rPr lang="en-US" dirty="0"/>
              <a:t>the norm of a vector</a:t>
            </a:r>
          </a:p>
          <a:p>
            <a:pPr marL="800100" lvl="2" indent="0">
              <a:buNone/>
            </a:pPr>
            <a:r>
              <a:rPr lang="en-US" dirty="0">
                <a:latin typeface="Consolas" panose="020B0609020204030204" pitchFamily="49" charset="0"/>
              </a:rPr>
              <a:t>&gt;&gt; A = [4 -3 4; 2 4 3; 3 3 4];</a:t>
            </a:r>
          </a:p>
          <a:p>
            <a:pPr marL="800100" lvl="2" indent="0">
              <a:buNone/>
            </a:pPr>
            <a:r>
              <a:rPr lang="fr-FR" dirty="0">
                <a:latin typeface="Consolas" panose="020B0609020204030204" pitchFamily="49" charset="0"/>
              </a:rPr>
              <a:t>&gt;&gt; </a:t>
            </a:r>
            <a:r>
              <a:rPr lang="fr-FR" dirty="0" err="1">
                <a:latin typeface="Consolas" panose="020B0609020204030204" pitchFamily="49" charset="0"/>
              </a:rPr>
              <a:t>svd</a:t>
            </a:r>
            <a:r>
              <a:rPr lang="fr-FR" dirty="0">
                <a:latin typeface="Consolas" panose="020B0609020204030204" pitchFamily="49" charset="0"/>
              </a:rPr>
              <a:t>( A )</a:t>
            </a:r>
          </a:p>
          <a:p>
            <a:pPr marL="800100" lvl="2" indent="0">
              <a:buNone/>
            </a:pPr>
            <a:r>
              <a:rPr lang="fr-FR" dirty="0">
                <a:latin typeface="Consolas" panose="020B0609020204030204" pitchFamily="49" charset="0"/>
              </a:rPr>
              <a:t>    ans =</a:t>
            </a:r>
          </a:p>
          <a:p>
            <a:pPr marL="800100" lvl="2" indent="0">
              <a:buNone/>
            </a:pPr>
            <a:r>
              <a:rPr lang="fr-FR" dirty="0">
                <a:latin typeface="Consolas" panose="020B0609020204030204" pitchFamily="49" charset="0"/>
              </a:rPr>
              <a:t>        8.5702</a:t>
            </a:r>
          </a:p>
          <a:p>
            <a:pPr marL="800100" lvl="2" indent="0">
              <a:buNone/>
            </a:pPr>
            <a:r>
              <a:rPr lang="fr-FR" dirty="0">
                <a:latin typeface="Consolas" panose="020B0609020204030204" pitchFamily="49" charset="0"/>
              </a:rPr>
              <a:t>        5.5274</a:t>
            </a:r>
          </a:p>
          <a:p>
            <a:pPr marL="800100" lvl="2" indent="0">
              <a:buNone/>
            </a:pPr>
            <a:r>
              <a:rPr lang="fr-FR" dirty="0">
                <a:latin typeface="Consolas" panose="020B0609020204030204" pitchFamily="49" charset="0"/>
              </a:rPr>
              <a:t>        0.0211</a:t>
            </a:r>
            <a:endParaRPr lang="en-US" dirty="0">
              <a:latin typeface="Consolas" panose="020B0609020204030204" pitchFamily="49" charset="0"/>
            </a:endParaRPr>
          </a:p>
        </p:txBody>
      </p:sp>
      <p:sp>
        <p:nvSpPr>
          <p:cNvPr id="4" name="Footer Placeholder 3">
            <a:extLst>
              <a:ext uri="{FF2B5EF4-FFF2-40B4-BE49-F238E27FC236}">
                <a16:creationId xmlns:a16="http://schemas.microsoft.com/office/drawing/2014/main" id="{891BAE6B-6170-4514-8F15-5A4A6B1D9BBE}"/>
              </a:ext>
            </a:extLst>
          </p:cNvPr>
          <p:cNvSpPr>
            <a:spLocks noGrp="1"/>
          </p:cNvSpPr>
          <p:nvPr>
            <p:ph type="ftr" sz="quarter" idx="11"/>
          </p:nvPr>
        </p:nvSpPr>
        <p:spPr/>
        <p:txBody>
          <a:bodyPr/>
          <a:lstStyle/>
          <a:p>
            <a:r>
              <a:rPr lang="en-US"/>
              <a:t>Linear algebra</a:t>
            </a:r>
            <a:endParaRPr lang="en-CA" dirty="0"/>
          </a:p>
        </p:txBody>
      </p:sp>
      <p:sp>
        <p:nvSpPr>
          <p:cNvPr id="5" name="Slide Number Placeholder 4">
            <a:extLst>
              <a:ext uri="{FF2B5EF4-FFF2-40B4-BE49-F238E27FC236}">
                <a16:creationId xmlns:a16="http://schemas.microsoft.com/office/drawing/2014/main" id="{44E342E5-9ECD-41DA-8202-ACA44D08BED4}"/>
              </a:ext>
            </a:extLst>
          </p:cNvPr>
          <p:cNvSpPr>
            <a:spLocks noGrp="1"/>
          </p:cNvSpPr>
          <p:nvPr>
            <p:ph type="sldNum" sz="quarter" idx="12"/>
          </p:nvPr>
        </p:nvSpPr>
        <p:spPr/>
        <p:txBody>
          <a:bodyPr/>
          <a:lstStyle/>
          <a:p>
            <a:fld id="{42EF6DC8-DA9C-4533-8A40-BB00A2545AF8}" type="slidenum">
              <a:rPr lang="en-CA" smtClean="0"/>
              <a:pPr/>
              <a:t>49</a:t>
            </a:fld>
            <a:endParaRPr lang="en-CA"/>
          </a:p>
        </p:txBody>
      </p:sp>
      <p:graphicFrame>
        <p:nvGraphicFramePr>
          <p:cNvPr id="8" name="Object 7">
            <a:extLst>
              <a:ext uri="{FF2B5EF4-FFF2-40B4-BE49-F238E27FC236}">
                <a16:creationId xmlns:a16="http://schemas.microsoft.com/office/drawing/2014/main" id="{AF2ECC54-7155-475B-9BB1-08137B57C5F2}"/>
              </a:ext>
            </a:extLst>
          </p:cNvPr>
          <p:cNvGraphicFramePr>
            <a:graphicFrameLocks noChangeAspect="1"/>
          </p:cNvGraphicFramePr>
          <p:nvPr>
            <p:extLst>
              <p:ext uri="{D42A27DB-BD31-4B8C-83A1-F6EECF244321}">
                <p14:modId xmlns:p14="http://schemas.microsoft.com/office/powerpoint/2010/main" val="1761269696"/>
              </p:ext>
            </p:extLst>
          </p:nvPr>
        </p:nvGraphicFramePr>
        <p:xfrm>
          <a:off x="6235377" y="3943242"/>
          <a:ext cx="2362200" cy="1466850"/>
        </p:xfrm>
        <a:graphic>
          <a:graphicData uri="http://schemas.openxmlformats.org/presentationml/2006/ole">
            <mc:AlternateContent xmlns:mc="http://schemas.openxmlformats.org/markup-compatibility/2006">
              <mc:Choice xmlns:v="urn:schemas-microsoft-com:vml" Requires="v">
                <p:oleObj name="Equation" r:id="rId3" imgW="965160" imgH="596880" progId="Equation.DSMT4">
                  <p:embed/>
                </p:oleObj>
              </mc:Choice>
              <mc:Fallback>
                <p:oleObj name="Equation" r:id="rId3" imgW="965160" imgH="596880" progId="Equation.DSMT4">
                  <p:embed/>
                  <p:pic>
                    <p:nvPicPr>
                      <p:cNvPr id="8" name="Object 7">
                        <a:extLst>
                          <a:ext uri="{FF2B5EF4-FFF2-40B4-BE49-F238E27FC236}">
                            <a16:creationId xmlns:a16="http://schemas.microsoft.com/office/drawing/2014/main" id="{AF2ECC54-7155-475B-9BB1-08137B57C5F2}"/>
                          </a:ext>
                        </a:extLst>
                      </p:cNvPr>
                      <p:cNvPicPr/>
                      <p:nvPr/>
                    </p:nvPicPr>
                    <p:blipFill>
                      <a:blip r:embed="rId4"/>
                      <a:stretch>
                        <a:fillRect/>
                      </a:stretch>
                    </p:blipFill>
                    <p:spPr>
                      <a:xfrm>
                        <a:off x="6235377" y="3943242"/>
                        <a:ext cx="2362200" cy="1466850"/>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7571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with linear algebra</a:t>
            </a:r>
            <a:endParaRPr lang="en-CA" dirty="0"/>
          </a:p>
        </p:txBody>
      </p:sp>
      <p:sp>
        <p:nvSpPr>
          <p:cNvPr id="3" name="Content Placeholder 2"/>
          <p:cNvSpPr>
            <a:spLocks noGrp="1"/>
          </p:cNvSpPr>
          <p:nvPr>
            <p:ph idx="1"/>
          </p:nvPr>
        </p:nvSpPr>
        <p:spPr>
          <a:xfrm>
            <a:off x="457200" y="1600200"/>
            <a:ext cx="8534400" cy="4525963"/>
          </a:xfrm>
        </p:spPr>
        <p:txBody>
          <a:bodyPr/>
          <a:lstStyle/>
          <a:p>
            <a:r>
              <a:rPr lang="en-US" dirty="0"/>
              <a:t>Issues:</a:t>
            </a:r>
          </a:p>
          <a:p>
            <a:pPr lvl="1"/>
            <a:r>
              <a:rPr lang="en-US" dirty="0"/>
              <a:t>If the matrix </a:t>
            </a:r>
            <a:r>
              <a:rPr lang="en-US" i="1" dirty="0">
                <a:latin typeface="Times New Roman" panose="02020603050405020304" pitchFamily="18" charset="0"/>
              </a:rPr>
              <a:t>A</a:t>
            </a:r>
            <a:r>
              <a:rPr lang="en-US" dirty="0"/>
              <a:t> is dense, the number of floating-point operations</a:t>
            </a:r>
            <a:br>
              <a:rPr lang="en-US" dirty="0"/>
            </a:br>
            <a:r>
              <a:rPr lang="en-US" dirty="0"/>
              <a:t>(</a:t>
            </a:r>
            <a:r>
              <a:rPr lang="en-US" cap="small" dirty="0"/>
              <a:t>flop</a:t>
            </a:r>
            <a:r>
              <a:rPr lang="en-US" dirty="0"/>
              <a:t>s) can be as high as </a:t>
            </a:r>
          </a:p>
          <a:p>
            <a:endParaRPr lang="en-US" dirty="0"/>
          </a:p>
          <a:p>
            <a:endParaRPr lang="en-US" dirty="0"/>
          </a:p>
          <a:p>
            <a:pPr lvl="1"/>
            <a:r>
              <a:rPr lang="en-US" dirty="0"/>
              <a:t>Many times, in adding a multiple of one row onto another,</a:t>
            </a:r>
            <a:br>
              <a:rPr lang="en-US" dirty="0"/>
            </a:br>
            <a:r>
              <a:rPr lang="en-US" dirty="0"/>
              <a:t>	   there is the possibility of subtractive cancellation</a:t>
            </a:r>
          </a:p>
          <a:p>
            <a:pPr lvl="1"/>
            <a:r>
              <a:rPr lang="en-US" dirty="0"/>
              <a:t>Additionally, adding a large multiple of one row onto another</a:t>
            </a:r>
            <a:br>
              <a:rPr lang="en-US" dirty="0"/>
            </a:br>
            <a:r>
              <a:rPr lang="en-US" dirty="0"/>
              <a:t>may result in </a:t>
            </a:r>
            <a:r>
              <a:rPr lang="en-US" i="1" dirty="0">
                <a:latin typeface="Times New Roman" panose="02020603050405020304" pitchFamily="18" charset="0"/>
              </a:rPr>
              <a:t>x</a:t>
            </a:r>
            <a:r>
              <a:rPr lang="en-US" dirty="0">
                <a:latin typeface="Times New Roman" panose="02020603050405020304" pitchFamily="18" charset="0"/>
              </a:rPr>
              <a:t> + </a:t>
            </a:r>
            <a:r>
              <a:rPr lang="en-US" i="1" dirty="0">
                <a:latin typeface="Times New Roman" panose="02020603050405020304" pitchFamily="18" charset="0"/>
              </a:rPr>
              <a:t>y</a:t>
            </a:r>
            <a:r>
              <a:rPr lang="en-US" dirty="0">
                <a:latin typeface="Times New Roman" panose="02020603050405020304" pitchFamily="18" charset="0"/>
              </a:rPr>
              <a:t> = </a:t>
            </a:r>
            <a:r>
              <a:rPr lang="en-US" i="1" dirty="0">
                <a:latin typeface="Times New Roman" panose="02020603050405020304" pitchFamily="18" charset="0"/>
              </a:rPr>
              <a:t>y </a:t>
            </a:r>
            <a:r>
              <a:rPr lang="en-US" dirty="0"/>
              <a:t>when </a:t>
            </a:r>
            <a:r>
              <a:rPr lang="en-US" i="1" dirty="0">
                <a:latin typeface="Times New Roman" panose="02020603050405020304" pitchFamily="18" charset="0"/>
              </a:rPr>
              <a:t>x</a:t>
            </a:r>
            <a:r>
              <a:rPr lang="en-US" dirty="0"/>
              <a:t> is the critical value</a:t>
            </a:r>
            <a:endParaRPr lang="en-US" dirty="0">
              <a:latin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t>Linear algebra</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5</a:t>
            </a:fld>
            <a:endParaRPr lang="en-CA"/>
          </a:p>
        </p:txBody>
      </p:sp>
      <p:graphicFrame>
        <p:nvGraphicFramePr>
          <p:cNvPr id="8" name="Object 7">
            <a:extLst>
              <a:ext uri="{FF2B5EF4-FFF2-40B4-BE49-F238E27FC236}">
                <a16:creationId xmlns:a16="http://schemas.microsoft.com/office/drawing/2014/main" id="{2399F5E8-906F-45A3-86EB-D023A21B73EE}"/>
              </a:ext>
            </a:extLst>
          </p:cNvPr>
          <p:cNvGraphicFramePr>
            <a:graphicFrameLocks noChangeAspect="1"/>
          </p:cNvGraphicFramePr>
          <p:nvPr>
            <p:extLst>
              <p:ext uri="{D42A27DB-BD31-4B8C-83A1-F6EECF244321}">
                <p14:modId xmlns:p14="http://schemas.microsoft.com/office/powerpoint/2010/main" val="895581552"/>
              </p:ext>
            </p:extLst>
          </p:nvPr>
        </p:nvGraphicFramePr>
        <p:xfrm>
          <a:off x="3836843" y="2704523"/>
          <a:ext cx="1775114" cy="724477"/>
        </p:xfrm>
        <a:graphic>
          <a:graphicData uri="http://schemas.openxmlformats.org/presentationml/2006/ole">
            <mc:AlternateContent xmlns:mc="http://schemas.openxmlformats.org/markup-compatibility/2006">
              <mc:Choice xmlns:v="urn:schemas-microsoft-com:vml" Requires="v">
                <p:oleObj name="Equation" r:id="rId3" imgW="876240" imgH="355320" progId="Equation.DSMT4">
                  <p:embed/>
                </p:oleObj>
              </mc:Choice>
              <mc:Fallback>
                <p:oleObj name="Equation" r:id="rId3" imgW="876240" imgH="355320" progId="Equation.DSMT4">
                  <p:embed/>
                  <p:pic>
                    <p:nvPicPr>
                      <p:cNvPr id="8" name="Object 7">
                        <a:extLst>
                          <a:ext uri="{FF2B5EF4-FFF2-40B4-BE49-F238E27FC236}">
                            <a16:creationId xmlns:a16="http://schemas.microsoft.com/office/drawing/2014/main" id="{2399F5E8-906F-45A3-86EB-D023A21B73EE}"/>
                          </a:ext>
                        </a:extLst>
                      </p:cNvPr>
                      <p:cNvPicPr/>
                      <p:nvPr/>
                    </p:nvPicPr>
                    <p:blipFill>
                      <a:blip r:embed="rId4"/>
                      <a:stretch>
                        <a:fillRect/>
                      </a:stretch>
                    </p:blipFill>
                    <p:spPr>
                      <a:xfrm>
                        <a:off x="3836843" y="2704523"/>
                        <a:ext cx="1775114" cy="724477"/>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418807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795AE-BAE7-4A3A-99CA-684C1FB7D6A6}"/>
              </a:ext>
            </a:extLst>
          </p:cNvPr>
          <p:cNvSpPr>
            <a:spLocks noGrp="1"/>
          </p:cNvSpPr>
          <p:nvPr>
            <p:ph type="title"/>
          </p:nvPr>
        </p:nvSpPr>
        <p:spPr/>
        <p:txBody>
          <a:bodyPr/>
          <a:lstStyle/>
          <a:p>
            <a:r>
              <a:rPr lang="en-US" dirty="0"/>
              <a:t>Ill-conditioned systems</a:t>
            </a:r>
          </a:p>
        </p:txBody>
      </p:sp>
      <p:sp>
        <p:nvSpPr>
          <p:cNvPr id="3" name="Content Placeholder 2">
            <a:extLst>
              <a:ext uri="{FF2B5EF4-FFF2-40B4-BE49-F238E27FC236}">
                <a16:creationId xmlns:a16="http://schemas.microsoft.com/office/drawing/2014/main" id="{C158FA66-72EB-496D-BE09-E2BC90BFDF44}"/>
              </a:ext>
            </a:extLst>
          </p:cNvPr>
          <p:cNvSpPr>
            <a:spLocks noGrp="1"/>
          </p:cNvSpPr>
          <p:nvPr>
            <p:ph idx="1"/>
          </p:nvPr>
        </p:nvSpPr>
        <p:spPr>
          <a:xfrm>
            <a:off x="457200" y="1600199"/>
            <a:ext cx="8229600" cy="5469903"/>
          </a:xfrm>
        </p:spPr>
        <p:txBody>
          <a:bodyPr/>
          <a:lstStyle/>
          <a:p>
            <a:r>
              <a:rPr lang="en-US" dirty="0"/>
              <a:t>Suppose a </a:t>
            </a:r>
            <a:r>
              <a:rPr lang="en-US" dirty="0">
                <a:latin typeface="Times New Roman" panose="02020603050405020304" pitchFamily="18" charset="0"/>
              </a:rPr>
              <a:t>3 × 3 </a:t>
            </a:r>
            <a:r>
              <a:rPr lang="en-US" dirty="0"/>
              <a:t>matrix </a:t>
            </a:r>
            <a:r>
              <a:rPr lang="en-US" i="1" dirty="0">
                <a:latin typeface="Times New Roman" panose="02020603050405020304" pitchFamily="18" charset="0"/>
              </a:rPr>
              <a:t>A</a:t>
            </a:r>
            <a:r>
              <a:rPr lang="en-US" dirty="0"/>
              <a:t> has </a:t>
            </a:r>
            <a:r>
              <a:rPr lang="en-US" dirty="0">
                <a:latin typeface="Times New Roman" panose="02020603050405020304" pitchFamily="18" charset="0"/>
              </a:rPr>
              <a:t>rank(</a:t>
            </a:r>
            <a:r>
              <a:rPr lang="en-US" i="1" dirty="0">
                <a:latin typeface="Times New Roman" panose="02020603050405020304" pitchFamily="18" charset="0"/>
              </a:rPr>
              <a:t>A</a:t>
            </a:r>
            <a:r>
              <a:rPr lang="en-US" dirty="0">
                <a:latin typeface="Times New Roman" panose="02020603050405020304" pitchFamily="18" charset="0"/>
              </a:rPr>
              <a:t>) = 2</a:t>
            </a:r>
          </a:p>
          <a:p>
            <a:pPr lvl="1"/>
            <a:r>
              <a:rPr lang="en-US" dirty="0"/>
              <a:t>The matrix is not invertible</a:t>
            </a:r>
          </a:p>
          <a:p>
            <a:pPr lvl="1"/>
            <a:r>
              <a:rPr lang="en-US" dirty="0"/>
              <a:t>The image of the unit sphere will be an ellipse centered at the origin on a plane passing through the origin</a:t>
            </a:r>
          </a:p>
          <a:p>
            <a:pPr lvl="1"/>
            <a:endParaRPr lang="en-US" dirty="0"/>
          </a:p>
          <a:p>
            <a:r>
              <a:rPr lang="en-US" dirty="0"/>
              <a:t>Suppose now </a:t>
            </a:r>
            <a:r>
              <a:rPr lang="en-US" dirty="0">
                <a:latin typeface="Times New Roman" panose="02020603050405020304" pitchFamily="18" charset="0"/>
              </a:rPr>
              <a:t>3 × 3 </a:t>
            </a:r>
            <a:r>
              <a:rPr lang="en-US" dirty="0"/>
              <a:t>matrix </a:t>
            </a:r>
            <a:r>
              <a:rPr lang="en-US" i="1" dirty="0">
                <a:latin typeface="Times New Roman" panose="02020603050405020304" pitchFamily="18" charset="0"/>
              </a:rPr>
              <a:t>A</a:t>
            </a:r>
            <a:r>
              <a:rPr lang="en-US" dirty="0"/>
              <a:t> has </a:t>
            </a:r>
            <a:r>
              <a:rPr lang="en-US" dirty="0">
                <a:latin typeface="Times New Roman" panose="02020603050405020304" pitchFamily="18" charset="0"/>
              </a:rPr>
              <a:t>rank(</a:t>
            </a:r>
            <a:r>
              <a:rPr lang="en-US" i="1" dirty="0">
                <a:latin typeface="Times New Roman" panose="02020603050405020304" pitchFamily="18" charset="0"/>
              </a:rPr>
              <a:t>A</a:t>
            </a:r>
            <a:r>
              <a:rPr lang="en-US" dirty="0">
                <a:latin typeface="Times New Roman" panose="02020603050405020304" pitchFamily="18" charset="0"/>
              </a:rPr>
              <a:t>) = 3</a:t>
            </a:r>
            <a:r>
              <a:rPr lang="en-US" dirty="0"/>
              <a:t>, but where the image of the unit sphere is now pancake shaped </a:t>
            </a:r>
          </a:p>
          <a:p>
            <a:pPr lvl="1"/>
            <a:r>
              <a:rPr lang="en-US" dirty="0"/>
              <a:t>In our example,</a:t>
            </a:r>
          </a:p>
          <a:p>
            <a:pPr lvl="2"/>
            <a:r>
              <a:rPr lang="en-US" dirty="0"/>
              <a:t>The sphere is stretched by a factor of almost 10</a:t>
            </a:r>
          </a:p>
          <a:p>
            <a:pPr lvl="2"/>
            <a:r>
              <a:rPr lang="en-US" dirty="0"/>
              <a:t>In another perpendicular direction by a factor of 5</a:t>
            </a:r>
          </a:p>
          <a:p>
            <a:pPr lvl="2"/>
            <a:r>
              <a:rPr lang="en-US" dirty="0"/>
              <a:t>In another perpendicular direction it is shrunk by a factor of 50</a:t>
            </a:r>
          </a:p>
          <a:p>
            <a:pPr lvl="1"/>
            <a:r>
              <a:rPr lang="en-US" dirty="0"/>
              <a:t>The matrix is invertible, but it is close to a matrix that is not</a:t>
            </a:r>
          </a:p>
          <a:p>
            <a:pPr lvl="1"/>
            <a:endParaRPr lang="en-US" dirty="0"/>
          </a:p>
        </p:txBody>
      </p:sp>
      <p:sp>
        <p:nvSpPr>
          <p:cNvPr id="4" name="Footer Placeholder 3">
            <a:extLst>
              <a:ext uri="{FF2B5EF4-FFF2-40B4-BE49-F238E27FC236}">
                <a16:creationId xmlns:a16="http://schemas.microsoft.com/office/drawing/2014/main" id="{8ADFA094-4016-4AF5-B17D-AE8C28EC4627}"/>
              </a:ext>
            </a:extLst>
          </p:cNvPr>
          <p:cNvSpPr>
            <a:spLocks noGrp="1"/>
          </p:cNvSpPr>
          <p:nvPr>
            <p:ph type="ftr" sz="quarter" idx="11"/>
          </p:nvPr>
        </p:nvSpPr>
        <p:spPr/>
        <p:txBody>
          <a:bodyPr/>
          <a:lstStyle/>
          <a:p>
            <a:r>
              <a:rPr lang="en-US"/>
              <a:t>Linear algebra</a:t>
            </a:r>
            <a:endParaRPr lang="en-CA" dirty="0"/>
          </a:p>
        </p:txBody>
      </p:sp>
      <p:sp>
        <p:nvSpPr>
          <p:cNvPr id="5" name="Slide Number Placeholder 4">
            <a:extLst>
              <a:ext uri="{FF2B5EF4-FFF2-40B4-BE49-F238E27FC236}">
                <a16:creationId xmlns:a16="http://schemas.microsoft.com/office/drawing/2014/main" id="{B69565C0-821E-43D3-B421-B89D065393BE}"/>
              </a:ext>
            </a:extLst>
          </p:cNvPr>
          <p:cNvSpPr>
            <a:spLocks noGrp="1"/>
          </p:cNvSpPr>
          <p:nvPr>
            <p:ph type="sldNum" sz="quarter" idx="12"/>
          </p:nvPr>
        </p:nvSpPr>
        <p:spPr/>
        <p:txBody>
          <a:bodyPr/>
          <a:lstStyle/>
          <a:p>
            <a:fld id="{42EF6DC8-DA9C-4533-8A40-BB00A2545AF8}" type="slidenum">
              <a:rPr lang="en-CA" smtClean="0"/>
              <a:pPr/>
              <a:t>50</a:t>
            </a:fld>
            <a:endParaRPr lang="en-CA"/>
          </a:p>
        </p:txBody>
      </p:sp>
    </p:spTree>
    <p:custDataLst>
      <p:tags r:id="rId1"/>
    </p:custDataLst>
    <p:extLst>
      <p:ext uri="{BB962C8B-B14F-4D97-AF65-F5344CB8AC3E}">
        <p14:creationId xmlns:p14="http://schemas.microsoft.com/office/powerpoint/2010/main" val="126118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E30ED2A-DC9A-4A66-9C4F-00D03CBEA819}"/>
              </a:ext>
            </a:extLst>
          </p:cNvPr>
          <p:cNvSpPr/>
          <p:nvPr/>
        </p:nvSpPr>
        <p:spPr>
          <a:xfrm>
            <a:off x="4343809" y="3527359"/>
            <a:ext cx="3521113" cy="3228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D9C0694-5D8E-4EFC-B58E-5B866C2CF0FA}"/>
              </a:ext>
            </a:extLst>
          </p:cNvPr>
          <p:cNvSpPr/>
          <p:nvPr/>
        </p:nvSpPr>
        <p:spPr>
          <a:xfrm>
            <a:off x="536537" y="3527359"/>
            <a:ext cx="3521113" cy="3228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C06BB5-652A-4A33-B6CA-B57B48632C5E}"/>
              </a:ext>
            </a:extLst>
          </p:cNvPr>
          <p:cNvSpPr>
            <a:spLocks noGrp="1"/>
          </p:cNvSpPr>
          <p:nvPr>
            <p:ph type="title"/>
          </p:nvPr>
        </p:nvSpPr>
        <p:spPr/>
        <p:txBody>
          <a:bodyPr/>
          <a:lstStyle/>
          <a:p>
            <a:r>
              <a:rPr lang="en-US" dirty="0"/>
              <a:t>Ill-conditioned Systems</a:t>
            </a:r>
          </a:p>
        </p:txBody>
      </p:sp>
      <p:sp>
        <p:nvSpPr>
          <p:cNvPr id="3" name="Content Placeholder 2">
            <a:extLst>
              <a:ext uri="{FF2B5EF4-FFF2-40B4-BE49-F238E27FC236}">
                <a16:creationId xmlns:a16="http://schemas.microsoft.com/office/drawing/2014/main" id="{BEEBA79C-14B1-4691-8466-E01D54FAE174}"/>
              </a:ext>
            </a:extLst>
          </p:cNvPr>
          <p:cNvSpPr>
            <a:spLocks noGrp="1"/>
          </p:cNvSpPr>
          <p:nvPr>
            <p:ph idx="1"/>
          </p:nvPr>
        </p:nvSpPr>
        <p:spPr/>
        <p:txBody>
          <a:bodyPr/>
          <a:lstStyle/>
          <a:p>
            <a:r>
              <a:rPr lang="en-US" dirty="0"/>
              <a:t>This matrix is not invertible, and the image of the unit sphere is an ellipse in </a:t>
            </a:r>
            <a:r>
              <a:rPr lang="en-US" b="1" dirty="0">
                <a:latin typeface="Times New Roman" panose="02020603050405020304" pitchFamily="18" charset="0"/>
              </a:rPr>
              <a:t>R</a:t>
            </a:r>
            <a:r>
              <a:rPr lang="en-US" baseline="30000" dirty="0">
                <a:latin typeface="Times New Roman" panose="02020603050405020304" pitchFamily="18" charset="0"/>
              </a:rPr>
              <a:t>3</a:t>
            </a:r>
            <a:endParaRPr lang="en-US"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53B37965-FD26-43CD-BE6B-FEED09D1EB27}"/>
              </a:ext>
            </a:extLst>
          </p:cNvPr>
          <p:cNvSpPr>
            <a:spLocks noGrp="1"/>
          </p:cNvSpPr>
          <p:nvPr>
            <p:ph type="ftr" sz="quarter" idx="11"/>
          </p:nvPr>
        </p:nvSpPr>
        <p:spPr/>
        <p:txBody>
          <a:bodyPr/>
          <a:lstStyle/>
          <a:p>
            <a:r>
              <a:rPr lang="en-US"/>
              <a:t>Linear algebra</a:t>
            </a:r>
            <a:endParaRPr lang="en-CA" dirty="0"/>
          </a:p>
        </p:txBody>
      </p:sp>
      <p:sp>
        <p:nvSpPr>
          <p:cNvPr id="5" name="Slide Number Placeholder 4">
            <a:extLst>
              <a:ext uri="{FF2B5EF4-FFF2-40B4-BE49-F238E27FC236}">
                <a16:creationId xmlns:a16="http://schemas.microsoft.com/office/drawing/2014/main" id="{62217109-54E0-46A1-97B0-37DB93636161}"/>
              </a:ext>
            </a:extLst>
          </p:cNvPr>
          <p:cNvSpPr>
            <a:spLocks noGrp="1"/>
          </p:cNvSpPr>
          <p:nvPr>
            <p:ph type="sldNum" sz="quarter" idx="12"/>
          </p:nvPr>
        </p:nvSpPr>
        <p:spPr/>
        <p:txBody>
          <a:bodyPr/>
          <a:lstStyle/>
          <a:p>
            <a:fld id="{42EF6DC8-DA9C-4533-8A40-BB00A2545AF8}" type="slidenum">
              <a:rPr lang="en-CA" smtClean="0"/>
              <a:pPr/>
              <a:t>51</a:t>
            </a:fld>
            <a:endParaRPr lang="en-CA"/>
          </a:p>
        </p:txBody>
      </p:sp>
      <p:graphicFrame>
        <p:nvGraphicFramePr>
          <p:cNvPr id="7" name="Object 6">
            <a:extLst>
              <a:ext uri="{FF2B5EF4-FFF2-40B4-BE49-F238E27FC236}">
                <a16:creationId xmlns:a16="http://schemas.microsoft.com/office/drawing/2014/main" id="{9CFA9073-AB49-4027-A288-6559BCC63B3A}"/>
              </a:ext>
            </a:extLst>
          </p:cNvPr>
          <p:cNvGraphicFramePr>
            <a:graphicFrameLocks noChangeAspect="1"/>
          </p:cNvGraphicFramePr>
          <p:nvPr>
            <p:extLst>
              <p:ext uri="{D42A27DB-BD31-4B8C-83A1-F6EECF244321}">
                <p14:modId xmlns:p14="http://schemas.microsoft.com/office/powerpoint/2010/main" val="3650032374"/>
              </p:ext>
            </p:extLst>
          </p:nvPr>
        </p:nvGraphicFramePr>
        <p:xfrm>
          <a:off x="3225641" y="2033034"/>
          <a:ext cx="2705100" cy="1466850"/>
        </p:xfrm>
        <a:graphic>
          <a:graphicData uri="http://schemas.openxmlformats.org/presentationml/2006/ole">
            <mc:AlternateContent xmlns:mc="http://schemas.openxmlformats.org/markup-compatibility/2006">
              <mc:Choice xmlns:v="urn:schemas-microsoft-com:vml" Requires="v">
                <p:oleObj name="Equation" r:id="rId3" imgW="1104840" imgH="596880" progId="Equation.DSMT4">
                  <p:embed/>
                </p:oleObj>
              </mc:Choice>
              <mc:Fallback>
                <p:oleObj name="Equation" r:id="rId3" imgW="1104840" imgH="596880" progId="Equation.DSMT4">
                  <p:embed/>
                  <p:pic>
                    <p:nvPicPr>
                      <p:cNvPr id="7" name="Object 6">
                        <a:extLst>
                          <a:ext uri="{FF2B5EF4-FFF2-40B4-BE49-F238E27FC236}">
                            <a16:creationId xmlns:a16="http://schemas.microsoft.com/office/drawing/2014/main" id="{9CFA9073-AB49-4027-A288-6559BCC63B3A}"/>
                          </a:ext>
                        </a:extLst>
                      </p:cNvPr>
                      <p:cNvPicPr/>
                      <p:nvPr/>
                    </p:nvPicPr>
                    <p:blipFill>
                      <a:blip r:embed="rId4"/>
                      <a:stretch>
                        <a:fillRect/>
                      </a:stretch>
                    </p:blipFill>
                    <p:spPr>
                      <a:xfrm>
                        <a:off x="3225641" y="2033034"/>
                        <a:ext cx="2705100" cy="1466850"/>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7E9E3C77-0E59-439E-BA9A-0F5987B10F06}"/>
              </a:ext>
            </a:extLst>
          </p:cNvPr>
          <p:cNvPicPr>
            <a:picLocks noChangeAspect="1"/>
          </p:cNvPicPr>
          <p:nvPr/>
        </p:nvPicPr>
        <p:blipFill rotWithShape="1">
          <a:blip r:embed="rId5"/>
          <a:srcRect l="8857" t="14342" r="13657" b="10914"/>
          <a:stretch/>
        </p:blipFill>
        <p:spPr>
          <a:xfrm>
            <a:off x="4535413" y="3654942"/>
            <a:ext cx="3099827" cy="2990134"/>
          </a:xfrm>
          <a:prstGeom prst="rect">
            <a:avLst/>
          </a:prstGeom>
        </p:spPr>
      </p:pic>
      <p:pic>
        <p:nvPicPr>
          <p:cNvPr id="10" name="Picture 9">
            <a:extLst>
              <a:ext uri="{FF2B5EF4-FFF2-40B4-BE49-F238E27FC236}">
                <a16:creationId xmlns:a16="http://schemas.microsoft.com/office/drawing/2014/main" id="{8ABD6D62-81B2-4A11-B2C1-73DF33E61D9F}"/>
              </a:ext>
            </a:extLst>
          </p:cNvPr>
          <p:cNvPicPr>
            <a:picLocks noChangeAspect="1"/>
          </p:cNvPicPr>
          <p:nvPr/>
        </p:nvPicPr>
        <p:blipFill rotWithShape="1">
          <a:blip r:embed="rId6"/>
          <a:srcRect l="6921" t="14384" r="8534" b="9547"/>
          <a:stretch/>
        </p:blipFill>
        <p:spPr>
          <a:xfrm>
            <a:off x="593687" y="3678334"/>
            <a:ext cx="3382223" cy="3043141"/>
          </a:xfrm>
          <a:prstGeom prst="rect">
            <a:avLst/>
          </a:prstGeom>
        </p:spPr>
      </p:pic>
      <p:cxnSp>
        <p:nvCxnSpPr>
          <p:cNvPr id="12" name="Straight Arrow Connector 11">
            <a:extLst>
              <a:ext uri="{FF2B5EF4-FFF2-40B4-BE49-F238E27FC236}">
                <a16:creationId xmlns:a16="http://schemas.microsoft.com/office/drawing/2014/main" id="{545C3FAB-5DD5-41AD-847C-1199FD32B03A}"/>
              </a:ext>
            </a:extLst>
          </p:cNvPr>
          <p:cNvCxnSpPr/>
          <p:nvPr/>
        </p:nvCxnSpPr>
        <p:spPr>
          <a:xfrm>
            <a:off x="1485900" y="4537710"/>
            <a:ext cx="4526280" cy="6337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E24B05B-6C56-4B2D-8638-84AF858A3A04}"/>
              </a:ext>
            </a:extLst>
          </p:cNvPr>
          <p:cNvCxnSpPr>
            <a:cxnSpLocks/>
          </p:cNvCxnSpPr>
          <p:nvPr/>
        </p:nvCxnSpPr>
        <p:spPr>
          <a:xfrm flipV="1">
            <a:off x="3225641" y="5171490"/>
            <a:ext cx="2786539" cy="39971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064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910AABB-A160-4AD5-9D06-56DA244B0B17}"/>
              </a:ext>
            </a:extLst>
          </p:cNvPr>
          <p:cNvSpPr/>
          <p:nvPr/>
        </p:nvSpPr>
        <p:spPr>
          <a:xfrm>
            <a:off x="4343809" y="3527359"/>
            <a:ext cx="3521113" cy="3228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250C30C-51EA-4073-ABDF-A355FF118665}"/>
              </a:ext>
            </a:extLst>
          </p:cNvPr>
          <p:cNvSpPr/>
          <p:nvPr/>
        </p:nvSpPr>
        <p:spPr>
          <a:xfrm>
            <a:off x="536537" y="3527359"/>
            <a:ext cx="3521113" cy="3228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3F15F36-BC64-4755-9883-C5AAFC688590}"/>
              </a:ext>
            </a:extLst>
          </p:cNvPr>
          <p:cNvPicPr>
            <a:picLocks noChangeAspect="1"/>
          </p:cNvPicPr>
          <p:nvPr/>
        </p:nvPicPr>
        <p:blipFill rotWithShape="1">
          <a:blip r:embed="rId3"/>
          <a:srcRect l="6921" t="14384" r="8534" b="9547"/>
          <a:stretch/>
        </p:blipFill>
        <p:spPr>
          <a:xfrm>
            <a:off x="593687" y="3678334"/>
            <a:ext cx="3382223" cy="3043141"/>
          </a:xfrm>
          <a:prstGeom prst="rect">
            <a:avLst/>
          </a:prstGeom>
        </p:spPr>
      </p:pic>
      <p:sp>
        <p:nvSpPr>
          <p:cNvPr id="2" name="Title 1">
            <a:extLst>
              <a:ext uri="{FF2B5EF4-FFF2-40B4-BE49-F238E27FC236}">
                <a16:creationId xmlns:a16="http://schemas.microsoft.com/office/drawing/2014/main" id="{9CC06BB5-652A-4A33-B6CA-B57B48632C5E}"/>
              </a:ext>
            </a:extLst>
          </p:cNvPr>
          <p:cNvSpPr>
            <a:spLocks noGrp="1"/>
          </p:cNvSpPr>
          <p:nvPr>
            <p:ph type="title"/>
          </p:nvPr>
        </p:nvSpPr>
        <p:spPr/>
        <p:txBody>
          <a:bodyPr/>
          <a:lstStyle/>
          <a:p>
            <a:r>
              <a:rPr lang="en-US" dirty="0"/>
              <a:t>Ill-conditioned Systems</a:t>
            </a:r>
          </a:p>
        </p:txBody>
      </p:sp>
      <p:sp>
        <p:nvSpPr>
          <p:cNvPr id="3" name="Content Placeholder 2">
            <a:extLst>
              <a:ext uri="{FF2B5EF4-FFF2-40B4-BE49-F238E27FC236}">
                <a16:creationId xmlns:a16="http://schemas.microsoft.com/office/drawing/2014/main" id="{BEEBA79C-14B1-4691-8466-E01D54FAE174}"/>
              </a:ext>
            </a:extLst>
          </p:cNvPr>
          <p:cNvSpPr>
            <a:spLocks noGrp="1"/>
          </p:cNvSpPr>
          <p:nvPr>
            <p:ph idx="1"/>
          </p:nvPr>
        </p:nvSpPr>
        <p:spPr/>
        <p:txBody>
          <a:bodyPr/>
          <a:lstStyle/>
          <a:p>
            <a:r>
              <a:rPr lang="en-US" dirty="0"/>
              <a:t>This matrix is invertible, but very close to the previous matrix</a:t>
            </a:r>
          </a:p>
          <a:p>
            <a:endParaRPr lang="en-US" dirty="0"/>
          </a:p>
          <a:p>
            <a:endParaRPr lang="en-US" dirty="0"/>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53B37965-FD26-43CD-BE6B-FEED09D1EB27}"/>
              </a:ext>
            </a:extLst>
          </p:cNvPr>
          <p:cNvSpPr>
            <a:spLocks noGrp="1"/>
          </p:cNvSpPr>
          <p:nvPr>
            <p:ph type="ftr" sz="quarter" idx="11"/>
          </p:nvPr>
        </p:nvSpPr>
        <p:spPr/>
        <p:txBody>
          <a:bodyPr/>
          <a:lstStyle/>
          <a:p>
            <a:r>
              <a:rPr lang="en-US"/>
              <a:t>Linear algebra</a:t>
            </a:r>
            <a:endParaRPr lang="en-CA" dirty="0"/>
          </a:p>
        </p:txBody>
      </p:sp>
      <p:sp>
        <p:nvSpPr>
          <p:cNvPr id="5" name="Slide Number Placeholder 4">
            <a:extLst>
              <a:ext uri="{FF2B5EF4-FFF2-40B4-BE49-F238E27FC236}">
                <a16:creationId xmlns:a16="http://schemas.microsoft.com/office/drawing/2014/main" id="{62217109-54E0-46A1-97B0-37DB93636161}"/>
              </a:ext>
            </a:extLst>
          </p:cNvPr>
          <p:cNvSpPr>
            <a:spLocks noGrp="1"/>
          </p:cNvSpPr>
          <p:nvPr>
            <p:ph type="sldNum" sz="quarter" idx="12"/>
          </p:nvPr>
        </p:nvSpPr>
        <p:spPr/>
        <p:txBody>
          <a:bodyPr/>
          <a:lstStyle/>
          <a:p>
            <a:fld id="{42EF6DC8-DA9C-4533-8A40-BB00A2545AF8}" type="slidenum">
              <a:rPr lang="en-CA" smtClean="0"/>
              <a:pPr/>
              <a:t>52</a:t>
            </a:fld>
            <a:endParaRPr lang="en-CA"/>
          </a:p>
        </p:txBody>
      </p:sp>
      <p:graphicFrame>
        <p:nvGraphicFramePr>
          <p:cNvPr id="6" name="Object 5">
            <a:extLst>
              <a:ext uri="{FF2B5EF4-FFF2-40B4-BE49-F238E27FC236}">
                <a16:creationId xmlns:a16="http://schemas.microsoft.com/office/drawing/2014/main" id="{A9214F6B-228F-430D-9571-0A39B8AF5337}"/>
              </a:ext>
            </a:extLst>
          </p:cNvPr>
          <p:cNvGraphicFramePr>
            <a:graphicFrameLocks noChangeAspect="1"/>
          </p:cNvGraphicFramePr>
          <p:nvPr>
            <p:extLst>
              <p:ext uri="{D42A27DB-BD31-4B8C-83A1-F6EECF244321}">
                <p14:modId xmlns:p14="http://schemas.microsoft.com/office/powerpoint/2010/main" val="3001608637"/>
              </p:ext>
            </p:extLst>
          </p:nvPr>
        </p:nvGraphicFramePr>
        <p:xfrm>
          <a:off x="3225641" y="2026219"/>
          <a:ext cx="2362200" cy="1466850"/>
        </p:xfrm>
        <a:graphic>
          <a:graphicData uri="http://schemas.openxmlformats.org/presentationml/2006/ole">
            <mc:AlternateContent xmlns:mc="http://schemas.openxmlformats.org/markup-compatibility/2006">
              <mc:Choice xmlns:v="urn:schemas-microsoft-com:vml" Requires="v">
                <p:oleObj name="Equation" r:id="rId4" imgW="965160" imgH="596880" progId="Equation.DSMT4">
                  <p:embed/>
                </p:oleObj>
              </mc:Choice>
              <mc:Fallback>
                <p:oleObj name="Equation" r:id="rId4" imgW="965160" imgH="596880" progId="Equation.DSMT4">
                  <p:embed/>
                  <p:pic>
                    <p:nvPicPr>
                      <p:cNvPr id="6" name="Object 5">
                        <a:extLst>
                          <a:ext uri="{FF2B5EF4-FFF2-40B4-BE49-F238E27FC236}">
                            <a16:creationId xmlns:a16="http://schemas.microsoft.com/office/drawing/2014/main" id="{A9214F6B-228F-430D-9571-0A39B8AF5337}"/>
                          </a:ext>
                        </a:extLst>
                      </p:cNvPr>
                      <p:cNvPicPr/>
                      <p:nvPr/>
                    </p:nvPicPr>
                    <p:blipFill>
                      <a:blip r:embed="rId5"/>
                      <a:stretch>
                        <a:fillRect/>
                      </a:stretch>
                    </p:blipFill>
                    <p:spPr>
                      <a:xfrm>
                        <a:off x="3225641" y="2026219"/>
                        <a:ext cx="2362200" cy="1466850"/>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A79D0AEE-4217-495D-8749-290043FA6536}"/>
              </a:ext>
            </a:extLst>
          </p:cNvPr>
          <p:cNvPicPr>
            <a:picLocks noChangeAspect="1"/>
          </p:cNvPicPr>
          <p:nvPr/>
        </p:nvPicPr>
        <p:blipFill rotWithShape="1">
          <a:blip r:embed="rId6"/>
          <a:srcRect l="8706" t="14000" r="12971" b="9547"/>
          <a:stretch/>
        </p:blipFill>
        <p:spPr>
          <a:xfrm>
            <a:off x="4537710" y="3642239"/>
            <a:ext cx="3133312" cy="3058502"/>
          </a:xfrm>
          <a:prstGeom prst="rect">
            <a:avLst/>
          </a:prstGeom>
        </p:spPr>
      </p:pic>
      <p:cxnSp>
        <p:nvCxnSpPr>
          <p:cNvPr id="13" name="Straight Arrow Connector 12">
            <a:extLst>
              <a:ext uri="{FF2B5EF4-FFF2-40B4-BE49-F238E27FC236}">
                <a16:creationId xmlns:a16="http://schemas.microsoft.com/office/drawing/2014/main" id="{781A5481-23FB-44A4-BE94-37EEDA64F9A0}"/>
              </a:ext>
            </a:extLst>
          </p:cNvPr>
          <p:cNvCxnSpPr/>
          <p:nvPr/>
        </p:nvCxnSpPr>
        <p:spPr>
          <a:xfrm>
            <a:off x="1485900" y="4537710"/>
            <a:ext cx="4526280" cy="6337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4B04B9B-EB64-4362-BFE7-11268B2B0BA1}"/>
              </a:ext>
            </a:extLst>
          </p:cNvPr>
          <p:cNvCxnSpPr>
            <a:cxnSpLocks/>
          </p:cNvCxnSpPr>
          <p:nvPr/>
        </p:nvCxnSpPr>
        <p:spPr>
          <a:xfrm flipV="1">
            <a:off x="3225641" y="5199904"/>
            <a:ext cx="2786539" cy="37129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9503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EDAE1-DA22-4518-9940-4825E217CACA}"/>
              </a:ext>
            </a:extLst>
          </p:cNvPr>
          <p:cNvSpPr>
            <a:spLocks noGrp="1"/>
          </p:cNvSpPr>
          <p:nvPr>
            <p:ph type="title"/>
          </p:nvPr>
        </p:nvSpPr>
        <p:spPr/>
        <p:txBody>
          <a:bodyPr/>
          <a:lstStyle/>
          <a:p>
            <a:r>
              <a:rPr lang="en-US" dirty="0"/>
              <a:t>Ill-conditioned systems</a:t>
            </a:r>
          </a:p>
        </p:txBody>
      </p:sp>
      <p:sp>
        <p:nvSpPr>
          <p:cNvPr id="3" name="Content Placeholder 2">
            <a:extLst>
              <a:ext uri="{FF2B5EF4-FFF2-40B4-BE49-F238E27FC236}">
                <a16:creationId xmlns:a16="http://schemas.microsoft.com/office/drawing/2014/main" id="{F363EDAB-04F1-461F-9F4E-B9B45F4B7E2E}"/>
              </a:ext>
            </a:extLst>
          </p:cNvPr>
          <p:cNvSpPr>
            <a:spLocks noGrp="1"/>
          </p:cNvSpPr>
          <p:nvPr>
            <p:ph idx="1"/>
          </p:nvPr>
        </p:nvSpPr>
        <p:spPr>
          <a:xfrm>
            <a:off x="457200" y="1600200"/>
            <a:ext cx="8229600" cy="5498184"/>
          </a:xfrm>
        </p:spPr>
        <p:txBody>
          <a:bodyPr>
            <a:normAutofit/>
          </a:bodyPr>
          <a:lstStyle/>
          <a:p>
            <a:r>
              <a:rPr lang="en-US" dirty="0"/>
              <a:t>This ratio between the largest and smallest stretch is called the </a:t>
            </a:r>
            <a:r>
              <a:rPr lang="en-US" i="1" dirty="0"/>
              <a:t>condition number</a:t>
            </a:r>
            <a:r>
              <a:rPr lang="en-US" dirty="0"/>
              <a:t> and it describes the maximum increase in the relative error when solving a system of linear equations</a:t>
            </a:r>
          </a:p>
          <a:p>
            <a:pPr marL="800100" lvl="2" indent="0">
              <a:buNone/>
            </a:pPr>
            <a:r>
              <a:rPr lang="en-US" dirty="0">
                <a:latin typeface="Consolas" panose="020B0609020204030204" pitchFamily="49" charset="0"/>
              </a:rPr>
              <a:t>&gt;&gt; A = [4 -3 4; 2 4 3; 3 3 4];</a:t>
            </a:r>
          </a:p>
          <a:p>
            <a:pPr marL="800100" lvl="2" indent="0">
              <a:buNone/>
            </a:pPr>
            <a:r>
              <a:rPr lang="fr-FR" dirty="0">
                <a:latin typeface="Consolas" panose="020B0609020204030204" pitchFamily="49" charset="0"/>
              </a:rPr>
              <a:t>&gt;&gt; </a:t>
            </a:r>
            <a:r>
              <a:rPr lang="fr-FR" dirty="0" err="1">
                <a:latin typeface="Consolas" panose="020B0609020204030204" pitchFamily="49" charset="0"/>
              </a:rPr>
              <a:t>cond</a:t>
            </a:r>
            <a:r>
              <a:rPr lang="fr-FR" dirty="0">
                <a:latin typeface="Consolas" panose="020B0609020204030204" pitchFamily="49" charset="0"/>
              </a:rPr>
              <a:t>( A )</a:t>
            </a:r>
          </a:p>
          <a:p>
            <a:pPr marL="800100" lvl="2" indent="0">
              <a:buNone/>
            </a:pPr>
            <a:r>
              <a:rPr lang="fr-FR" dirty="0">
                <a:latin typeface="Consolas" panose="020B0609020204030204" pitchFamily="49" charset="0"/>
              </a:rPr>
              <a:t>    ans =</a:t>
            </a:r>
          </a:p>
          <a:p>
            <a:pPr marL="800100" lvl="2" indent="0">
              <a:buNone/>
            </a:pPr>
            <a:r>
              <a:rPr lang="fr-FR" dirty="0">
                <a:latin typeface="Consolas" panose="020B0609020204030204" pitchFamily="49" charset="0"/>
              </a:rPr>
              <a:t>        405.9726</a:t>
            </a:r>
          </a:p>
          <a:p>
            <a:pPr marL="800100" lvl="2" indent="0">
              <a:buNone/>
            </a:pPr>
            <a:r>
              <a:rPr lang="fr-FR" dirty="0">
                <a:latin typeface="Consolas" panose="020B0609020204030204" pitchFamily="49" charset="0"/>
              </a:rPr>
              <a:t>&gt;&gt; format </a:t>
            </a:r>
            <a:r>
              <a:rPr lang="fr-FR" dirty="0" err="1">
                <a:latin typeface="Consolas" panose="020B0609020204030204" pitchFamily="49" charset="0"/>
              </a:rPr>
              <a:t>hex</a:t>
            </a:r>
            <a:endParaRPr lang="fr-FR" dirty="0">
              <a:latin typeface="Consolas" panose="020B0609020204030204" pitchFamily="49" charset="0"/>
            </a:endParaRPr>
          </a:p>
          <a:p>
            <a:pPr marL="800100" lvl="2" indent="0">
              <a:buNone/>
            </a:pPr>
            <a:r>
              <a:rPr lang="fr-FR" dirty="0">
                <a:latin typeface="Consolas" panose="020B0609020204030204" pitchFamily="49" charset="0"/>
              </a:rPr>
              <a:t>&gt;&gt; A \ [5 9 10]'</a:t>
            </a:r>
          </a:p>
          <a:p>
            <a:pPr marL="800100" lvl="2" indent="0">
              <a:buNone/>
            </a:pPr>
            <a:r>
              <a:rPr lang="fr-FR" dirty="0">
                <a:latin typeface="Consolas" panose="020B0609020204030204" pitchFamily="49" charset="0"/>
              </a:rPr>
              <a:t>    ans =</a:t>
            </a:r>
          </a:p>
          <a:p>
            <a:pPr marL="800100" lvl="2" indent="0">
              <a:buNone/>
            </a:pPr>
            <a:r>
              <a:rPr lang="fr-FR" dirty="0">
                <a:latin typeface="Consolas" panose="020B0609020204030204" pitchFamily="49" charset="0"/>
              </a:rPr>
              <a:t>       3ff0000000000019</a:t>
            </a:r>
          </a:p>
          <a:p>
            <a:pPr marL="800100" lvl="2" indent="0">
              <a:buNone/>
            </a:pPr>
            <a:r>
              <a:rPr lang="fr-FR" dirty="0">
                <a:latin typeface="Consolas" panose="020B0609020204030204" pitchFamily="49" charset="0"/>
              </a:rPr>
              <a:t>       3ff0000000000004</a:t>
            </a:r>
          </a:p>
          <a:p>
            <a:pPr marL="800100" lvl="2" indent="0">
              <a:buNone/>
            </a:pPr>
            <a:r>
              <a:rPr lang="fr-FR" dirty="0">
                <a:latin typeface="Consolas" panose="020B0609020204030204" pitchFamily="49" charset="0"/>
              </a:rPr>
              <a:t>       3fefffffffffffd4</a:t>
            </a:r>
          </a:p>
        </p:txBody>
      </p:sp>
      <p:sp>
        <p:nvSpPr>
          <p:cNvPr id="4" name="Footer Placeholder 3">
            <a:extLst>
              <a:ext uri="{FF2B5EF4-FFF2-40B4-BE49-F238E27FC236}">
                <a16:creationId xmlns:a16="http://schemas.microsoft.com/office/drawing/2014/main" id="{891BAE6B-6170-4514-8F15-5A4A6B1D9BBE}"/>
              </a:ext>
            </a:extLst>
          </p:cNvPr>
          <p:cNvSpPr>
            <a:spLocks noGrp="1"/>
          </p:cNvSpPr>
          <p:nvPr>
            <p:ph type="ftr" sz="quarter" idx="11"/>
          </p:nvPr>
        </p:nvSpPr>
        <p:spPr/>
        <p:txBody>
          <a:bodyPr/>
          <a:lstStyle/>
          <a:p>
            <a:r>
              <a:rPr lang="en-US"/>
              <a:t>Linear algebra</a:t>
            </a:r>
            <a:endParaRPr lang="en-CA" dirty="0"/>
          </a:p>
        </p:txBody>
      </p:sp>
      <p:sp>
        <p:nvSpPr>
          <p:cNvPr id="5" name="Slide Number Placeholder 4">
            <a:extLst>
              <a:ext uri="{FF2B5EF4-FFF2-40B4-BE49-F238E27FC236}">
                <a16:creationId xmlns:a16="http://schemas.microsoft.com/office/drawing/2014/main" id="{44E342E5-9ECD-41DA-8202-ACA44D08BED4}"/>
              </a:ext>
            </a:extLst>
          </p:cNvPr>
          <p:cNvSpPr>
            <a:spLocks noGrp="1"/>
          </p:cNvSpPr>
          <p:nvPr>
            <p:ph type="sldNum" sz="quarter" idx="12"/>
          </p:nvPr>
        </p:nvSpPr>
        <p:spPr/>
        <p:txBody>
          <a:bodyPr/>
          <a:lstStyle/>
          <a:p>
            <a:fld id="{42EF6DC8-DA9C-4533-8A40-BB00A2545AF8}" type="slidenum">
              <a:rPr lang="en-CA" smtClean="0"/>
              <a:pPr/>
              <a:t>53</a:t>
            </a:fld>
            <a:endParaRPr lang="en-CA"/>
          </a:p>
        </p:txBody>
      </p:sp>
      <p:sp>
        <p:nvSpPr>
          <p:cNvPr id="11" name="TextBox 10">
            <a:extLst>
              <a:ext uri="{FF2B5EF4-FFF2-40B4-BE49-F238E27FC236}">
                <a16:creationId xmlns:a16="http://schemas.microsoft.com/office/drawing/2014/main" id="{6A0C70C1-C962-4FC7-85C6-85E0C71BF46C}"/>
              </a:ext>
            </a:extLst>
          </p:cNvPr>
          <p:cNvSpPr txBox="1"/>
          <p:nvPr/>
        </p:nvSpPr>
        <p:spPr>
          <a:xfrm>
            <a:off x="5230091" y="3987872"/>
            <a:ext cx="2542309" cy="1107996"/>
          </a:xfrm>
          <a:prstGeom prst="rect">
            <a:avLst/>
          </a:prstGeom>
          <a:noFill/>
        </p:spPr>
        <p:txBody>
          <a:bodyPr wrap="square">
            <a:spAutoFit/>
          </a:bodyPr>
          <a:lstStyle/>
          <a:p>
            <a:r>
              <a:rPr kumimoji="0" lang="fr-FR" sz="22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…000000011001</a:t>
            </a:r>
          </a:p>
          <a:p>
            <a:r>
              <a:rPr lang="fr-FR" sz="2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…000000000100</a:t>
            </a:r>
          </a:p>
          <a:p>
            <a:r>
              <a:rPr lang="fr-FR" sz="2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…111111010100</a:t>
            </a:r>
            <a:endParaRPr lang="en-US" dirty="0"/>
          </a:p>
        </p:txBody>
      </p:sp>
      <p:sp>
        <p:nvSpPr>
          <p:cNvPr id="8" name="Rectangle 7"/>
          <p:cNvSpPr/>
          <p:nvPr/>
        </p:nvSpPr>
        <p:spPr>
          <a:xfrm>
            <a:off x="6337762" y="5586001"/>
            <a:ext cx="2653837" cy="523220"/>
          </a:xfrm>
          <a:prstGeom prst="rect">
            <a:avLst/>
          </a:prstGeom>
        </p:spPr>
        <p:txBody>
          <a:bodyPr wrap="square">
            <a:spAutoFit/>
          </a:bodyPr>
          <a:lstStyle/>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You don’t have to know how to calculate the condition number</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1521" y="5647966"/>
            <a:ext cx="396241" cy="399289"/>
          </a:xfrm>
          <a:prstGeom prst="rect">
            <a:avLst/>
          </a:prstGeom>
        </p:spPr>
      </p:pic>
    </p:spTree>
    <p:custDataLst>
      <p:tags r:id="rId1"/>
    </p:custDataLst>
    <p:extLst>
      <p:ext uri="{BB962C8B-B14F-4D97-AF65-F5344CB8AC3E}">
        <p14:creationId xmlns:p14="http://schemas.microsoft.com/office/powerpoint/2010/main" val="44638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795AE-BAE7-4A3A-99CA-684C1FB7D6A6}"/>
              </a:ext>
            </a:extLst>
          </p:cNvPr>
          <p:cNvSpPr>
            <a:spLocks noGrp="1"/>
          </p:cNvSpPr>
          <p:nvPr>
            <p:ph type="title"/>
          </p:nvPr>
        </p:nvSpPr>
        <p:spPr/>
        <p:txBody>
          <a:bodyPr/>
          <a:lstStyle/>
          <a:p>
            <a:r>
              <a:rPr lang="en-US" dirty="0"/>
              <a:t>Ill-conditioned systems</a:t>
            </a:r>
          </a:p>
        </p:txBody>
      </p:sp>
      <p:sp>
        <p:nvSpPr>
          <p:cNvPr id="3" name="Content Placeholder 2">
            <a:extLst>
              <a:ext uri="{FF2B5EF4-FFF2-40B4-BE49-F238E27FC236}">
                <a16:creationId xmlns:a16="http://schemas.microsoft.com/office/drawing/2014/main" id="{C158FA66-72EB-496D-BE09-E2BC90BFDF44}"/>
              </a:ext>
            </a:extLst>
          </p:cNvPr>
          <p:cNvSpPr>
            <a:spLocks noGrp="1"/>
          </p:cNvSpPr>
          <p:nvPr>
            <p:ph idx="1"/>
          </p:nvPr>
        </p:nvSpPr>
        <p:spPr>
          <a:xfrm>
            <a:off x="457200" y="1600200"/>
            <a:ext cx="8229600" cy="4983162"/>
          </a:xfrm>
        </p:spPr>
        <p:txBody>
          <a:bodyPr/>
          <a:lstStyle/>
          <a:p>
            <a:r>
              <a:rPr lang="en-US" dirty="0"/>
              <a:t>The larger the condition number:</a:t>
            </a:r>
          </a:p>
          <a:p>
            <a:pPr lvl="1"/>
            <a:r>
              <a:rPr lang="en-US" dirty="0"/>
              <a:t>The larger small errors in the matrix will be magnified</a:t>
            </a:r>
          </a:p>
          <a:p>
            <a:pPr lvl="1"/>
            <a:r>
              <a:rPr lang="en-US" dirty="0"/>
              <a:t>The larger small errors in the target vector will be magnified</a:t>
            </a:r>
          </a:p>
          <a:p>
            <a:pPr lvl="1"/>
            <a:r>
              <a:rPr lang="en-US" dirty="0"/>
              <a:t>The larger round-off error and effects of subtractive cancellation will be magnified</a:t>
            </a:r>
          </a:p>
          <a:p>
            <a:pPr lvl="1"/>
            <a:endParaRPr lang="en-US" dirty="0"/>
          </a:p>
          <a:p>
            <a:r>
              <a:rPr lang="en-US" dirty="0"/>
              <a:t>For the purposes of this course,</a:t>
            </a:r>
            <a:br>
              <a:rPr lang="en-US" dirty="0"/>
            </a:br>
            <a:r>
              <a:rPr lang="en-US" dirty="0"/>
              <a:t>	you must simply be aware that a large condition number</a:t>
            </a:r>
            <a:br>
              <a:rPr lang="en-US" dirty="0"/>
            </a:br>
            <a:r>
              <a:rPr lang="en-US" dirty="0"/>
              <a:t>	suggests you must consider how sensitive your system</a:t>
            </a:r>
            <a:br>
              <a:rPr lang="en-US" dirty="0"/>
            </a:br>
            <a:r>
              <a:rPr lang="en-US" dirty="0"/>
              <a:t>	is to errors in the implementation</a:t>
            </a:r>
          </a:p>
          <a:p>
            <a:pPr lvl="1"/>
            <a:endParaRPr lang="en-US" dirty="0"/>
          </a:p>
          <a:p>
            <a:pPr lvl="1"/>
            <a:endParaRPr lang="en-US" dirty="0"/>
          </a:p>
        </p:txBody>
      </p:sp>
      <p:sp>
        <p:nvSpPr>
          <p:cNvPr id="4" name="Footer Placeholder 3">
            <a:extLst>
              <a:ext uri="{FF2B5EF4-FFF2-40B4-BE49-F238E27FC236}">
                <a16:creationId xmlns:a16="http://schemas.microsoft.com/office/drawing/2014/main" id="{8ADFA094-4016-4AF5-B17D-AE8C28EC4627}"/>
              </a:ext>
            </a:extLst>
          </p:cNvPr>
          <p:cNvSpPr>
            <a:spLocks noGrp="1"/>
          </p:cNvSpPr>
          <p:nvPr>
            <p:ph type="ftr" sz="quarter" idx="11"/>
          </p:nvPr>
        </p:nvSpPr>
        <p:spPr/>
        <p:txBody>
          <a:bodyPr/>
          <a:lstStyle/>
          <a:p>
            <a:r>
              <a:rPr lang="en-US"/>
              <a:t>Linear algebra</a:t>
            </a:r>
            <a:endParaRPr lang="en-CA" dirty="0"/>
          </a:p>
        </p:txBody>
      </p:sp>
      <p:sp>
        <p:nvSpPr>
          <p:cNvPr id="5" name="Slide Number Placeholder 4">
            <a:extLst>
              <a:ext uri="{FF2B5EF4-FFF2-40B4-BE49-F238E27FC236}">
                <a16:creationId xmlns:a16="http://schemas.microsoft.com/office/drawing/2014/main" id="{B69565C0-821E-43D3-B421-B89D065393BE}"/>
              </a:ext>
            </a:extLst>
          </p:cNvPr>
          <p:cNvSpPr>
            <a:spLocks noGrp="1"/>
          </p:cNvSpPr>
          <p:nvPr>
            <p:ph type="sldNum" sz="quarter" idx="12"/>
          </p:nvPr>
        </p:nvSpPr>
        <p:spPr/>
        <p:txBody>
          <a:bodyPr/>
          <a:lstStyle/>
          <a:p>
            <a:fld id="{42EF6DC8-DA9C-4533-8A40-BB00A2545AF8}" type="slidenum">
              <a:rPr lang="en-CA" smtClean="0"/>
              <a:pPr/>
              <a:t>54</a:t>
            </a:fld>
            <a:endParaRPr lang="en-CA"/>
          </a:p>
        </p:txBody>
      </p:sp>
      <p:sp>
        <p:nvSpPr>
          <p:cNvPr id="8" name="Rectangle 7"/>
          <p:cNvSpPr/>
          <p:nvPr/>
        </p:nvSpPr>
        <p:spPr>
          <a:xfrm>
            <a:off x="6337762" y="5586001"/>
            <a:ext cx="2653837" cy="523220"/>
          </a:xfrm>
          <a:prstGeom prst="rect">
            <a:avLst/>
          </a:prstGeom>
        </p:spPr>
        <p:txBody>
          <a:bodyPr wrap="square">
            <a:spAutoFit/>
          </a:bodyPr>
          <a:lstStyle/>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You don’t have to know how to calculate the condition number</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1521" y="5647966"/>
            <a:ext cx="396241" cy="399289"/>
          </a:xfrm>
          <a:prstGeom prst="rect">
            <a:avLst/>
          </a:prstGeom>
        </p:spPr>
      </p:pic>
    </p:spTree>
    <p:custDataLst>
      <p:tags r:id="rId1"/>
    </p:custDataLst>
    <p:extLst>
      <p:ext uri="{BB962C8B-B14F-4D97-AF65-F5344CB8AC3E}">
        <p14:creationId xmlns:p14="http://schemas.microsoft.com/office/powerpoint/2010/main" val="18720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endParaRPr lang="en-CA" dirty="0"/>
          </a:p>
        </p:txBody>
      </p:sp>
      <p:sp>
        <p:nvSpPr>
          <p:cNvPr id="3" name="Content Placeholder 2"/>
          <p:cNvSpPr>
            <a:spLocks noGrp="1"/>
          </p:cNvSpPr>
          <p:nvPr>
            <p:ph idx="1"/>
          </p:nvPr>
        </p:nvSpPr>
        <p:spPr>
          <a:xfrm>
            <a:off x="457200" y="1600200"/>
            <a:ext cx="8382000" cy="4756150"/>
          </a:xfrm>
        </p:spPr>
        <p:txBody>
          <a:bodyPr/>
          <a:lstStyle/>
          <a:p>
            <a:r>
              <a:rPr lang="en-US" dirty="0"/>
              <a:t>Following this topic, you now</a:t>
            </a:r>
          </a:p>
          <a:p>
            <a:pPr lvl="1"/>
            <a:r>
              <a:rPr lang="en-US" dirty="0"/>
              <a:t>Understand that solving a system of linear equations may</a:t>
            </a:r>
            <a:br>
              <a:rPr lang="en-US" dirty="0"/>
            </a:br>
            <a:r>
              <a:rPr lang="en-US" dirty="0"/>
              <a:t>result in significant errors</a:t>
            </a:r>
          </a:p>
          <a:p>
            <a:pPr lvl="1"/>
            <a:r>
              <a:rPr lang="en-US" dirty="0"/>
              <a:t>Understand that the Gaussian elimination algorithm with </a:t>
            </a:r>
            <a:br>
              <a:rPr lang="en-US" dirty="0"/>
            </a:br>
            <a:r>
              <a:rPr lang="en-US" dirty="0"/>
              <a:t>partial pivoting reduces the effect of such errors</a:t>
            </a:r>
          </a:p>
          <a:p>
            <a:pPr lvl="1"/>
            <a:r>
              <a:rPr lang="en-US" dirty="0"/>
              <a:t>Have seen the Jacobi method, where we approximate a solution</a:t>
            </a:r>
            <a:br>
              <a:rPr lang="en-US" dirty="0"/>
            </a:br>
            <a:r>
              <a:rPr lang="en-US" dirty="0"/>
              <a:t>to a system of linear equations using iteration</a:t>
            </a:r>
          </a:p>
          <a:p>
            <a:pPr lvl="1"/>
            <a:r>
              <a:rPr lang="en-US" dirty="0"/>
              <a:t>Are aware of the condition number of a matrix</a:t>
            </a:r>
          </a:p>
          <a:p>
            <a:pPr lvl="2"/>
            <a:r>
              <a:rPr lang="en-US" dirty="0"/>
              <a:t>You do not need to know how to calculate the condition number</a:t>
            </a:r>
          </a:p>
        </p:txBody>
      </p:sp>
      <p:sp>
        <p:nvSpPr>
          <p:cNvPr id="4" name="Footer Placeholder 3"/>
          <p:cNvSpPr>
            <a:spLocks noGrp="1"/>
          </p:cNvSpPr>
          <p:nvPr>
            <p:ph type="ftr" sz="quarter" idx="11"/>
          </p:nvPr>
        </p:nvSpPr>
        <p:spPr/>
        <p:txBody>
          <a:bodyPr/>
          <a:lstStyle/>
          <a:p>
            <a:r>
              <a:rPr lang="en-US"/>
              <a:t>Linear algebra</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55</a:t>
            </a:fld>
            <a:endParaRPr lang="en-CA"/>
          </a:p>
        </p:txBody>
      </p:sp>
    </p:spTree>
    <p:custDataLst>
      <p:tags r:id="rId1"/>
    </p:custDataLst>
    <p:extLst>
      <p:ext uri="{BB962C8B-B14F-4D97-AF65-F5344CB8AC3E}">
        <p14:creationId xmlns:p14="http://schemas.microsoft.com/office/powerpoint/2010/main" val="24759759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a:xfrm>
            <a:off x="457200" y="1600200"/>
            <a:ext cx="8686800" cy="4525963"/>
          </a:xfrm>
        </p:spPr>
        <p:txBody>
          <a:bodyPr>
            <a:normAutofit/>
          </a:bodyPr>
          <a:lstStyle/>
          <a:p>
            <a:pPr marL="0" indent="0">
              <a:buNone/>
            </a:pPr>
            <a:r>
              <a:rPr lang="en-US" dirty="0"/>
              <a:t>[1]	https://en.wikipedia.org/wiki/Gaussian_elimination</a:t>
            </a:r>
          </a:p>
          <a:p>
            <a:pPr marL="0" indent="0">
              <a:buNone/>
            </a:pPr>
            <a:r>
              <a:rPr lang="en-US" dirty="0"/>
              <a:t>[2] 	https://en.wikipedia.org/wiki/Pivot_element</a:t>
            </a:r>
          </a:p>
          <a:p>
            <a:pPr marL="0" indent="0">
              <a:buNone/>
            </a:pPr>
            <a:r>
              <a:rPr lang="en-US" dirty="0"/>
              <a:t>[3]	https://en.wikipedia.org/wiki/Jacobi_method</a:t>
            </a:r>
          </a:p>
          <a:p>
            <a:pPr marL="0" indent="0">
              <a:buNone/>
            </a:pPr>
            <a:r>
              <a:rPr lang="en-US" dirty="0"/>
              <a:t>[4]	https://en.wikipedia.org/wiki/Condition_number</a:t>
            </a:r>
          </a:p>
        </p:txBody>
      </p:sp>
      <p:sp>
        <p:nvSpPr>
          <p:cNvPr id="4" name="Footer Placeholder 3"/>
          <p:cNvSpPr>
            <a:spLocks noGrp="1"/>
          </p:cNvSpPr>
          <p:nvPr>
            <p:ph type="ftr" sz="quarter" idx="11"/>
          </p:nvPr>
        </p:nvSpPr>
        <p:spPr/>
        <p:txBody>
          <a:bodyPr/>
          <a:lstStyle/>
          <a:p>
            <a:r>
              <a:rPr lang="en-US"/>
              <a:t>Linear algebra</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56</a:t>
            </a:fld>
            <a:endParaRPr lang="en-CA"/>
          </a:p>
        </p:txBody>
      </p:sp>
    </p:spTree>
    <p:extLst>
      <p:ext uri="{BB962C8B-B14F-4D97-AF65-F5344CB8AC3E}">
        <p14:creationId xmlns:p14="http://schemas.microsoft.com/office/powerpoint/2010/main" val="17404629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Acknowledgments</a:t>
            </a:r>
          </a:p>
        </p:txBody>
      </p:sp>
      <p:sp>
        <p:nvSpPr>
          <p:cNvPr id="3" name="Content Placeholder 2"/>
          <p:cNvSpPr>
            <a:spLocks noGrp="1"/>
          </p:cNvSpPr>
          <p:nvPr>
            <p:ph idx="1"/>
          </p:nvPr>
        </p:nvSpPr>
        <p:spPr/>
        <p:txBody>
          <a:bodyPr>
            <a:normAutofit/>
          </a:bodyPr>
          <a:lstStyle/>
          <a:p>
            <a:pPr marL="0" indent="0">
              <a:buNone/>
            </a:pPr>
            <a:r>
              <a:rPr lang="en-US" sz="1800" dirty="0" err="1"/>
              <a:t>Tazik</a:t>
            </a:r>
            <a:r>
              <a:rPr lang="en-US" sz="1800" dirty="0"/>
              <a:t> Shahjahan for pointing out typos.</a:t>
            </a:r>
          </a:p>
          <a:p>
            <a:pPr marL="0" indent="0">
              <a:buNone/>
            </a:pPr>
            <a:r>
              <a:rPr lang="en-US" sz="1800" dirty="0" err="1"/>
              <a:t>Hassaan</a:t>
            </a:r>
            <a:r>
              <a:rPr lang="en-US" sz="1800" dirty="0"/>
              <a:t> Ali Qazi for suggesting showing the images of the unit sphere under the two matrices, one ill-conditioned, the other non-invertible.</a:t>
            </a:r>
            <a:endParaRPr lang="en-CA" sz="1800" dirty="0"/>
          </a:p>
        </p:txBody>
      </p:sp>
      <p:sp>
        <p:nvSpPr>
          <p:cNvPr id="4" name="Footer Placeholder 3"/>
          <p:cNvSpPr>
            <a:spLocks noGrp="1"/>
          </p:cNvSpPr>
          <p:nvPr>
            <p:ph type="ftr" sz="quarter" idx="11"/>
          </p:nvPr>
        </p:nvSpPr>
        <p:spPr/>
        <p:txBody>
          <a:bodyPr/>
          <a:lstStyle/>
          <a:p>
            <a:r>
              <a:rPr lang="en-US"/>
              <a:t>Linear algebra</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57</a:t>
            </a:fld>
            <a:endParaRPr lang="en-CA"/>
          </a:p>
        </p:txBody>
      </p:sp>
    </p:spTree>
    <p:extLst>
      <p:ext uri="{BB962C8B-B14F-4D97-AF65-F5344CB8AC3E}">
        <p14:creationId xmlns:p14="http://schemas.microsoft.com/office/powerpoint/2010/main" val="8867955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normAutofit/>
          </a:bodyPr>
          <a:lstStyle/>
          <a:p>
            <a:pPr marL="0" indent="0">
              <a:buNone/>
            </a:pPr>
            <a:r>
              <a:rPr lang="en-CA" sz="1800" dirty="0"/>
              <a:t>These slides were prepared using the Cambria typeface. Mathematical equations use </a:t>
            </a:r>
            <a:r>
              <a:rPr lang="en-CA" sz="1800" dirty="0">
                <a:latin typeface="Times New Roman" panose="02020603050405020304" pitchFamily="18" charset="0"/>
              </a:rPr>
              <a:t>Times New Roman</a:t>
            </a:r>
            <a:r>
              <a:rPr lang="en-CA" sz="1800" dirty="0"/>
              <a:t>, and source code is presented using </a:t>
            </a:r>
            <a:r>
              <a:rPr lang="en-CA" sz="1800" dirty="0">
                <a:latin typeface="Consolas" panose="020B0609020204030204" pitchFamily="49" charset="0"/>
                <a:cs typeface="Consolas" panose="020B0609020204030204" pitchFamily="49" charset="0"/>
              </a:rPr>
              <a:t>Consolas</a:t>
            </a:r>
            <a:r>
              <a:rPr lang="en-CA" sz="1800" dirty="0"/>
              <a:t>.  Mathematical equations are prepared in </a:t>
            </a:r>
            <a:r>
              <a:rPr lang="en-CA" sz="1800" dirty="0" err="1"/>
              <a:t>MathType</a:t>
            </a:r>
            <a:r>
              <a:rPr lang="en-CA" sz="1800" dirty="0"/>
              <a:t> by Design Science, Inc.</a:t>
            </a:r>
          </a:p>
          <a:p>
            <a:pPr marL="0" indent="0">
              <a:buNone/>
            </a:pPr>
            <a:r>
              <a:rPr lang="en-CA" sz="1800" dirty="0"/>
              <a:t>Examples may be formulated and checked using Maple by </a:t>
            </a:r>
            <a:r>
              <a:rPr lang="en-CA" sz="1800" dirty="0" err="1"/>
              <a:t>Maplesoft</a:t>
            </a:r>
            <a:r>
              <a:rPr lang="en-CA" sz="1800" dirty="0"/>
              <a:t>, Inc.</a:t>
            </a:r>
          </a:p>
          <a:p>
            <a:pPr marL="0" indent="0">
              <a:buNone/>
            </a:pPr>
            <a:endParaRPr lang="en-CA" sz="1050" dirty="0"/>
          </a:p>
          <a:p>
            <a:pPr marL="0" indent="0">
              <a:buNone/>
            </a:pPr>
            <a:r>
              <a:rPr lang="en-CA" sz="1800" dirty="0"/>
              <a:t>The photographs of flowers and a monarch butter appearing on the title slide and accenting the top of each other slide were taken at the Royal Botanical Gardens in October of 2017 by Douglas Wilhelm Harder. Please see</a:t>
            </a:r>
          </a:p>
          <a:p>
            <a:pPr marL="0" indent="0" algn="ctr">
              <a:buNone/>
            </a:pPr>
            <a:r>
              <a:rPr lang="en-CA" sz="1800" dirty="0"/>
              <a:t>https://www.rbg.ca/</a:t>
            </a:r>
          </a:p>
          <a:p>
            <a:pPr marL="0" indent="0">
              <a:buNone/>
            </a:pPr>
            <a:r>
              <a:rPr lang="en-CA" sz="1800" dirty="0"/>
              <a:t>for 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7" y="4538542"/>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3733800"/>
            <a:ext cx="1981200" cy="296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773" y="4568054"/>
            <a:ext cx="335742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a:t>Linear algebra</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58</a:t>
            </a:fld>
            <a:endParaRPr lang="en-CA"/>
          </a:p>
        </p:txBody>
      </p:sp>
    </p:spTree>
    <p:extLst>
      <p:ext uri="{BB962C8B-B14F-4D97-AF65-F5344CB8AC3E}">
        <p14:creationId xmlns:p14="http://schemas.microsoft.com/office/powerpoint/2010/main" val="11315853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lgn="just">
              <a:buNone/>
            </a:pPr>
            <a:r>
              <a:rPr lang="en-CA" dirty="0"/>
              <a:t>These slides are provided for the </a:t>
            </a:r>
            <a:r>
              <a:rPr lang="en-CA" cap="small" dirty="0" err="1"/>
              <a:t>ece</a:t>
            </a:r>
            <a:r>
              <a:rPr lang="en-CA" dirty="0"/>
              <a:t> 204 </a:t>
            </a:r>
            <a:r>
              <a:rPr lang="en-CA" i="1" dirty="0"/>
              <a:t>Numerical methods</a:t>
            </a:r>
            <a:r>
              <a:rPr lang="en-CA" dirty="0"/>
              <a:t> course taught at the University of Waterloo. 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
        <p:nvSpPr>
          <p:cNvPr id="4" name="Footer Placeholder 3"/>
          <p:cNvSpPr>
            <a:spLocks noGrp="1"/>
          </p:cNvSpPr>
          <p:nvPr>
            <p:ph type="ftr" sz="quarter" idx="11"/>
          </p:nvPr>
        </p:nvSpPr>
        <p:spPr/>
        <p:txBody>
          <a:bodyPr/>
          <a:lstStyle/>
          <a:p>
            <a:r>
              <a:rPr lang="en-US"/>
              <a:t>Linear algebra</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59</a:t>
            </a:fld>
            <a:endParaRPr lang="en-CA"/>
          </a:p>
        </p:txBody>
      </p:sp>
    </p:spTree>
    <p:extLst>
      <p:ext uri="{BB962C8B-B14F-4D97-AF65-F5344CB8AC3E}">
        <p14:creationId xmlns:p14="http://schemas.microsoft.com/office/powerpoint/2010/main" val="4272497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with linear algebra</a:t>
            </a:r>
            <a:endParaRPr lang="en-CA" dirty="0"/>
          </a:p>
        </p:txBody>
      </p:sp>
      <p:sp>
        <p:nvSpPr>
          <p:cNvPr id="3" name="Content Placeholder 2"/>
          <p:cNvSpPr>
            <a:spLocks noGrp="1"/>
          </p:cNvSpPr>
          <p:nvPr>
            <p:ph idx="1"/>
          </p:nvPr>
        </p:nvSpPr>
        <p:spPr>
          <a:xfrm>
            <a:off x="457200" y="1600200"/>
            <a:ext cx="8534400" cy="5257800"/>
          </a:xfrm>
        </p:spPr>
        <p:txBody>
          <a:bodyPr>
            <a:normAutofit/>
          </a:bodyPr>
          <a:lstStyle/>
          <a:p>
            <a:r>
              <a:rPr lang="en-US" dirty="0"/>
              <a:t>Consider the following system:</a:t>
            </a:r>
          </a:p>
          <a:p>
            <a:endParaRPr lang="en-US" dirty="0"/>
          </a:p>
          <a:p>
            <a:endParaRPr lang="en-US" dirty="0"/>
          </a:p>
          <a:p>
            <a:r>
              <a:rPr lang="en-US" dirty="0"/>
              <a:t>By observation, the solution should be close to</a:t>
            </a:r>
          </a:p>
          <a:p>
            <a:endParaRPr lang="en-US" dirty="0">
              <a:latin typeface="Times New Roman" panose="02020603050405020304" pitchFamily="18" charset="0"/>
            </a:endParaRPr>
          </a:p>
          <a:p>
            <a:endParaRPr lang="en-US" dirty="0">
              <a:latin typeface="Times New Roman" panose="02020603050405020304" pitchFamily="18" charset="0"/>
            </a:endParaRPr>
          </a:p>
          <a:p>
            <a:pPr lvl="1"/>
            <a:r>
              <a:rPr lang="en-US" dirty="0"/>
              <a:t>The exact solution is</a:t>
            </a:r>
          </a:p>
          <a:p>
            <a:pPr lvl="1"/>
            <a:endParaRPr lang="en-US" dirty="0">
              <a:latin typeface="Times New Roman" panose="02020603050405020304" pitchFamily="18" charset="0"/>
            </a:endParaRPr>
          </a:p>
          <a:p>
            <a:pPr lvl="1"/>
            <a:endParaRPr lang="en-US" dirty="0">
              <a:latin typeface="Times New Roman" panose="02020603050405020304" pitchFamily="18" charset="0"/>
            </a:endParaRPr>
          </a:p>
          <a:p>
            <a:pPr lvl="1"/>
            <a:endParaRPr lang="en-US" dirty="0">
              <a:latin typeface="Times New Roman" panose="02020603050405020304" pitchFamily="18" charset="0"/>
            </a:endParaRPr>
          </a:p>
          <a:p>
            <a:pPr lvl="1"/>
            <a:endParaRPr lang="en-US" dirty="0">
              <a:latin typeface="Times New Roman" panose="02020603050405020304" pitchFamily="18" charset="0"/>
            </a:endParaRPr>
          </a:p>
          <a:p>
            <a:pPr lvl="1"/>
            <a:r>
              <a:rPr lang="en-US" dirty="0">
                <a:latin typeface="Times New Roman" panose="02020603050405020304" pitchFamily="18" charset="0"/>
              </a:rPr>
              <a:t>To four significant digits, this is </a:t>
            </a:r>
          </a:p>
          <a:p>
            <a:endParaRPr lang="en-US" dirty="0">
              <a:latin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t>Linear algebra</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6</a:t>
            </a:fld>
            <a:endParaRPr lang="en-CA"/>
          </a:p>
        </p:txBody>
      </p:sp>
      <p:graphicFrame>
        <p:nvGraphicFramePr>
          <p:cNvPr id="12" name="Object 11">
            <a:extLst>
              <a:ext uri="{FF2B5EF4-FFF2-40B4-BE49-F238E27FC236}">
                <a16:creationId xmlns:a16="http://schemas.microsoft.com/office/drawing/2014/main" id="{1C24840A-5992-4337-ADBB-B3B556455C02}"/>
              </a:ext>
            </a:extLst>
          </p:cNvPr>
          <p:cNvGraphicFramePr>
            <a:graphicFrameLocks noChangeAspect="1"/>
          </p:cNvGraphicFramePr>
          <p:nvPr>
            <p:extLst>
              <p:ext uri="{D42A27DB-BD31-4B8C-83A1-F6EECF244321}">
                <p14:modId xmlns:p14="http://schemas.microsoft.com/office/powerpoint/2010/main" val="2183399154"/>
              </p:ext>
            </p:extLst>
          </p:nvPr>
        </p:nvGraphicFramePr>
        <p:xfrm>
          <a:off x="1223963" y="1973263"/>
          <a:ext cx="6696075" cy="881062"/>
        </p:xfrm>
        <a:graphic>
          <a:graphicData uri="http://schemas.openxmlformats.org/presentationml/2006/ole">
            <mc:AlternateContent xmlns:mc="http://schemas.openxmlformats.org/markup-compatibility/2006">
              <mc:Choice xmlns:v="urn:schemas-microsoft-com:vml" Requires="v">
                <p:oleObj name="Equation" r:id="rId3" imgW="2997000" imgH="393480" progId="Equation.DSMT4">
                  <p:embed/>
                </p:oleObj>
              </mc:Choice>
              <mc:Fallback>
                <p:oleObj name="Equation" r:id="rId3" imgW="2997000" imgH="393480" progId="Equation.DSMT4">
                  <p:embed/>
                  <p:pic>
                    <p:nvPicPr>
                      <p:cNvPr id="12" name="Object 11">
                        <a:extLst>
                          <a:ext uri="{FF2B5EF4-FFF2-40B4-BE49-F238E27FC236}">
                            <a16:creationId xmlns:a16="http://schemas.microsoft.com/office/drawing/2014/main" id="{1C24840A-5992-4337-ADBB-B3B556455C02}"/>
                          </a:ext>
                        </a:extLst>
                      </p:cNvPr>
                      <p:cNvPicPr/>
                      <p:nvPr/>
                    </p:nvPicPr>
                    <p:blipFill>
                      <a:blip r:embed="rId4"/>
                      <a:stretch>
                        <a:fillRect/>
                      </a:stretch>
                    </p:blipFill>
                    <p:spPr>
                      <a:xfrm>
                        <a:off x="1223963" y="1973263"/>
                        <a:ext cx="6696075" cy="881062"/>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B1A2FCE-A75F-49F7-B10C-0DB11E2F7DE9}"/>
              </a:ext>
            </a:extLst>
          </p:cNvPr>
          <p:cNvGraphicFramePr>
            <a:graphicFrameLocks noChangeAspect="1"/>
          </p:cNvGraphicFramePr>
          <p:nvPr>
            <p:extLst>
              <p:ext uri="{D42A27DB-BD31-4B8C-83A1-F6EECF244321}">
                <p14:modId xmlns:p14="http://schemas.microsoft.com/office/powerpoint/2010/main" val="634481111"/>
              </p:ext>
            </p:extLst>
          </p:nvPr>
        </p:nvGraphicFramePr>
        <p:xfrm>
          <a:off x="4061619" y="3226019"/>
          <a:ext cx="1020762" cy="881063"/>
        </p:xfrm>
        <a:graphic>
          <a:graphicData uri="http://schemas.openxmlformats.org/presentationml/2006/ole">
            <mc:AlternateContent xmlns:mc="http://schemas.openxmlformats.org/markup-compatibility/2006">
              <mc:Choice xmlns:v="urn:schemas-microsoft-com:vml" Requires="v">
                <p:oleObj name="Equation" r:id="rId5" imgW="457200" imgH="393480" progId="Equation.DSMT4">
                  <p:embed/>
                </p:oleObj>
              </mc:Choice>
              <mc:Fallback>
                <p:oleObj name="Equation" r:id="rId5" imgW="457200" imgH="393480" progId="Equation.DSMT4">
                  <p:embed/>
                  <p:pic>
                    <p:nvPicPr>
                      <p:cNvPr id="8" name="Object 7">
                        <a:extLst>
                          <a:ext uri="{FF2B5EF4-FFF2-40B4-BE49-F238E27FC236}">
                            <a16:creationId xmlns:a16="http://schemas.microsoft.com/office/drawing/2014/main" id="{DB1A2FCE-A75F-49F7-B10C-0DB11E2F7DE9}"/>
                          </a:ext>
                        </a:extLst>
                      </p:cNvPr>
                      <p:cNvPicPr/>
                      <p:nvPr/>
                    </p:nvPicPr>
                    <p:blipFill>
                      <a:blip r:embed="rId6"/>
                      <a:stretch>
                        <a:fillRect/>
                      </a:stretch>
                    </p:blipFill>
                    <p:spPr>
                      <a:xfrm>
                        <a:off x="4061619" y="3226019"/>
                        <a:ext cx="1020762" cy="881063"/>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7BB306A1-B9E3-45AB-A9A0-707577C2D572}"/>
              </a:ext>
            </a:extLst>
          </p:cNvPr>
          <p:cNvGraphicFramePr>
            <a:graphicFrameLocks noChangeAspect="1"/>
          </p:cNvGraphicFramePr>
          <p:nvPr>
            <p:extLst>
              <p:ext uri="{D42A27DB-BD31-4B8C-83A1-F6EECF244321}">
                <p14:modId xmlns:p14="http://schemas.microsoft.com/office/powerpoint/2010/main" val="1419865251"/>
              </p:ext>
            </p:extLst>
          </p:nvPr>
        </p:nvGraphicFramePr>
        <p:xfrm>
          <a:off x="3048000" y="4421188"/>
          <a:ext cx="2881313" cy="1420812"/>
        </p:xfrm>
        <a:graphic>
          <a:graphicData uri="http://schemas.openxmlformats.org/presentationml/2006/ole">
            <mc:AlternateContent xmlns:mc="http://schemas.openxmlformats.org/markup-compatibility/2006">
              <mc:Choice xmlns:v="urn:schemas-microsoft-com:vml" Requires="v">
                <p:oleObj name="Equation" r:id="rId7" imgW="1422360" imgH="698400" progId="Equation.DSMT4">
                  <p:embed/>
                </p:oleObj>
              </mc:Choice>
              <mc:Fallback>
                <p:oleObj name="Equation" r:id="rId7" imgW="1422360" imgH="698400" progId="Equation.DSMT4">
                  <p:embed/>
                  <p:pic>
                    <p:nvPicPr>
                      <p:cNvPr id="9" name="Object 8">
                        <a:extLst>
                          <a:ext uri="{FF2B5EF4-FFF2-40B4-BE49-F238E27FC236}">
                            <a16:creationId xmlns:a16="http://schemas.microsoft.com/office/drawing/2014/main" id="{7BB306A1-B9E3-45AB-A9A0-707577C2D572}"/>
                          </a:ext>
                        </a:extLst>
                      </p:cNvPr>
                      <p:cNvPicPr/>
                      <p:nvPr/>
                    </p:nvPicPr>
                    <p:blipFill>
                      <a:blip r:embed="rId8"/>
                      <a:stretch>
                        <a:fillRect/>
                      </a:stretch>
                    </p:blipFill>
                    <p:spPr>
                      <a:xfrm>
                        <a:off x="3048000" y="4421188"/>
                        <a:ext cx="2881313" cy="1420812"/>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DF4E2C02-6E7B-419C-8DC3-42DC271EF704}"/>
              </a:ext>
            </a:extLst>
          </p:cNvPr>
          <p:cNvGraphicFramePr>
            <a:graphicFrameLocks noChangeAspect="1"/>
          </p:cNvGraphicFramePr>
          <p:nvPr>
            <p:extLst>
              <p:ext uri="{D42A27DB-BD31-4B8C-83A1-F6EECF244321}">
                <p14:modId xmlns:p14="http://schemas.microsoft.com/office/powerpoint/2010/main" val="1854080488"/>
              </p:ext>
            </p:extLst>
          </p:nvPr>
        </p:nvGraphicFramePr>
        <p:xfrm>
          <a:off x="4764087" y="5755262"/>
          <a:ext cx="1800225" cy="801688"/>
        </p:xfrm>
        <a:graphic>
          <a:graphicData uri="http://schemas.openxmlformats.org/presentationml/2006/ole">
            <mc:AlternateContent xmlns:mc="http://schemas.openxmlformats.org/markup-compatibility/2006">
              <mc:Choice xmlns:v="urn:schemas-microsoft-com:vml" Requires="v">
                <p:oleObj name="Equation" r:id="rId9" imgW="888840" imgH="393480" progId="Equation.DSMT4">
                  <p:embed/>
                </p:oleObj>
              </mc:Choice>
              <mc:Fallback>
                <p:oleObj name="Equation" r:id="rId9" imgW="888840" imgH="393480" progId="Equation.DSMT4">
                  <p:embed/>
                  <p:pic>
                    <p:nvPicPr>
                      <p:cNvPr id="10" name="Object 9">
                        <a:extLst>
                          <a:ext uri="{FF2B5EF4-FFF2-40B4-BE49-F238E27FC236}">
                            <a16:creationId xmlns:a16="http://schemas.microsoft.com/office/drawing/2014/main" id="{DF4E2C02-6E7B-419C-8DC3-42DC271EF704}"/>
                          </a:ext>
                        </a:extLst>
                      </p:cNvPr>
                      <p:cNvPicPr/>
                      <p:nvPr/>
                    </p:nvPicPr>
                    <p:blipFill>
                      <a:blip r:embed="rId10"/>
                      <a:stretch>
                        <a:fillRect/>
                      </a:stretch>
                    </p:blipFill>
                    <p:spPr>
                      <a:xfrm>
                        <a:off x="4764087" y="5755262"/>
                        <a:ext cx="1800225" cy="801688"/>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394693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with linear algebra</a:t>
            </a:r>
            <a:endParaRPr lang="en-CA" dirty="0"/>
          </a:p>
        </p:txBody>
      </p:sp>
      <p:sp>
        <p:nvSpPr>
          <p:cNvPr id="3" name="Content Placeholder 2"/>
          <p:cNvSpPr>
            <a:spLocks noGrp="1"/>
          </p:cNvSpPr>
          <p:nvPr>
            <p:ph idx="1"/>
          </p:nvPr>
        </p:nvSpPr>
        <p:spPr>
          <a:xfrm>
            <a:off x="457200" y="1600200"/>
            <a:ext cx="8534400" cy="5318185"/>
          </a:xfrm>
        </p:spPr>
        <p:txBody>
          <a:bodyPr>
            <a:normAutofit/>
          </a:bodyPr>
          <a:lstStyle/>
          <a:p>
            <a:r>
              <a:rPr lang="en-US" dirty="0"/>
              <a:t>Now, applying Gaussian elimination:</a:t>
            </a:r>
          </a:p>
          <a:p>
            <a:endParaRPr lang="en-US" dirty="0"/>
          </a:p>
          <a:p>
            <a:endParaRPr lang="en-US" dirty="0"/>
          </a:p>
          <a:p>
            <a:pPr lvl="1"/>
            <a:r>
              <a:rPr lang="en-US" dirty="0"/>
              <a:t>Add </a:t>
            </a:r>
            <a:r>
              <a:rPr lang="en-US" dirty="0">
                <a:latin typeface="Times New Roman" panose="02020603050405020304" pitchFamily="18" charset="0"/>
              </a:rPr>
              <a:t>–100 000</a:t>
            </a:r>
            <a:r>
              <a:rPr lang="en-US" dirty="0"/>
              <a:t> times Row 1 onto Row 2, resulting the calculations:</a:t>
            </a:r>
          </a:p>
          <a:p>
            <a:pPr marL="457200" lvl="1" indent="0">
              <a:buNone/>
            </a:pPr>
            <a:r>
              <a:rPr lang="en-US" dirty="0">
                <a:latin typeface="Times New Roman" panose="02020603050405020304" pitchFamily="18" charset="0"/>
              </a:rPr>
              <a:t>		–100 000 + 1 = –99 999</a:t>
            </a:r>
          </a:p>
          <a:p>
            <a:pPr marL="457200" lvl="1" indent="0">
              <a:buNone/>
            </a:pPr>
            <a:r>
              <a:rPr lang="en-US" dirty="0">
                <a:latin typeface="Times New Roman" panose="02020603050405020304" pitchFamily="18" charset="0"/>
              </a:rPr>
              <a:t>		–100 000 + 2 = –99 998</a:t>
            </a:r>
          </a:p>
          <a:p>
            <a:pPr lvl="1"/>
            <a:r>
              <a:rPr lang="en-US" dirty="0"/>
              <a:t>Thus, we are left with</a:t>
            </a:r>
          </a:p>
          <a:p>
            <a:pPr lvl="1"/>
            <a:endParaRPr lang="en-US" dirty="0">
              <a:latin typeface="Times New Roman" panose="02020603050405020304" pitchFamily="18" charset="0"/>
            </a:endParaRPr>
          </a:p>
          <a:p>
            <a:pPr lvl="1"/>
            <a:endParaRPr lang="en-US" dirty="0">
              <a:latin typeface="Times New Roman" panose="02020603050405020304" pitchFamily="18" charset="0"/>
            </a:endParaRPr>
          </a:p>
          <a:p>
            <a:pPr lvl="1"/>
            <a:endParaRPr lang="en-US" dirty="0">
              <a:latin typeface="Times New Roman" panose="02020603050405020304" pitchFamily="18" charset="0"/>
            </a:endParaRPr>
          </a:p>
          <a:p>
            <a:pPr lvl="1"/>
            <a:r>
              <a:rPr lang="en-US" dirty="0">
                <a:latin typeface="Times New Roman" panose="02020603050405020304" pitchFamily="18" charset="0"/>
              </a:rPr>
              <a:t>Thus </a:t>
            </a:r>
            <a:r>
              <a:rPr lang="en-US" i="1" dirty="0">
                <a:latin typeface="Times New Roman" panose="02020603050405020304" pitchFamily="18" charset="0"/>
              </a:rPr>
              <a:t>u</a:t>
            </a:r>
            <a:r>
              <a:rPr lang="en-US" baseline="-25000" dirty="0">
                <a:latin typeface="Times New Roman" panose="02020603050405020304" pitchFamily="18" charset="0"/>
              </a:rPr>
              <a:t>2</a:t>
            </a:r>
            <a:r>
              <a:rPr lang="en-US" dirty="0">
                <a:latin typeface="Times New Roman" panose="02020603050405020304" pitchFamily="18" charset="0"/>
              </a:rPr>
              <a:t> = 1</a:t>
            </a:r>
          </a:p>
          <a:p>
            <a:pPr lvl="1"/>
            <a:r>
              <a:rPr lang="en-US" dirty="0">
                <a:latin typeface="Times New Roman" panose="02020603050405020304" pitchFamily="18" charset="0"/>
              </a:rPr>
              <a:t>Substituting this into Row 1, we get that </a:t>
            </a:r>
            <a:r>
              <a:rPr lang="en-US" i="1" dirty="0">
                <a:latin typeface="Times New Roman" panose="02020603050405020304" pitchFamily="18" charset="0"/>
              </a:rPr>
              <a:t>u</a:t>
            </a:r>
            <a:r>
              <a:rPr lang="en-US" baseline="-25000" dirty="0">
                <a:latin typeface="Times New Roman" panose="02020603050405020304" pitchFamily="18" charset="0"/>
              </a:rPr>
              <a:t>1</a:t>
            </a:r>
            <a:r>
              <a:rPr lang="en-US" dirty="0">
                <a:latin typeface="Times New Roman" panose="02020603050405020304" pitchFamily="18" charset="0"/>
              </a:rPr>
              <a:t> = 0</a:t>
            </a:r>
            <a:r>
              <a:rPr lang="en-US" i="1" dirty="0">
                <a:latin typeface="Times New Roman" panose="02020603050405020304" pitchFamily="18" charset="0"/>
              </a:rPr>
              <a:t> </a:t>
            </a:r>
            <a:endParaRPr lang="en-US" dirty="0">
              <a:latin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t>Linear algebra</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7</a:t>
            </a:fld>
            <a:endParaRPr lang="en-CA"/>
          </a:p>
        </p:txBody>
      </p:sp>
      <p:graphicFrame>
        <p:nvGraphicFramePr>
          <p:cNvPr id="12" name="Object 11">
            <a:extLst>
              <a:ext uri="{FF2B5EF4-FFF2-40B4-BE49-F238E27FC236}">
                <a16:creationId xmlns:a16="http://schemas.microsoft.com/office/drawing/2014/main" id="{1C24840A-5992-4337-ADBB-B3B556455C02}"/>
              </a:ext>
            </a:extLst>
          </p:cNvPr>
          <p:cNvGraphicFramePr>
            <a:graphicFrameLocks noChangeAspect="1"/>
          </p:cNvGraphicFramePr>
          <p:nvPr>
            <p:extLst>
              <p:ext uri="{D42A27DB-BD31-4B8C-83A1-F6EECF244321}">
                <p14:modId xmlns:p14="http://schemas.microsoft.com/office/powerpoint/2010/main" val="1497310726"/>
              </p:ext>
            </p:extLst>
          </p:nvPr>
        </p:nvGraphicFramePr>
        <p:xfrm>
          <a:off x="3479800" y="1973263"/>
          <a:ext cx="2182813" cy="881062"/>
        </p:xfrm>
        <a:graphic>
          <a:graphicData uri="http://schemas.openxmlformats.org/presentationml/2006/ole">
            <mc:AlternateContent xmlns:mc="http://schemas.openxmlformats.org/markup-compatibility/2006">
              <mc:Choice xmlns:v="urn:schemas-microsoft-com:vml" Requires="v">
                <p:oleObj name="Equation" r:id="rId3" imgW="977760" imgH="393480" progId="Equation.DSMT4">
                  <p:embed/>
                </p:oleObj>
              </mc:Choice>
              <mc:Fallback>
                <p:oleObj name="Equation" r:id="rId3" imgW="977760" imgH="393480" progId="Equation.DSMT4">
                  <p:embed/>
                  <p:pic>
                    <p:nvPicPr>
                      <p:cNvPr id="12" name="Object 11">
                        <a:extLst>
                          <a:ext uri="{FF2B5EF4-FFF2-40B4-BE49-F238E27FC236}">
                            <a16:creationId xmlns:a16="http://schemas.microsoft.com/office/drawing/2014/main" id="{1C24840A-5992-4337-ADBB-B3B556455C02}"/>
                          </a:ext>
                        </a:extLst>
                      </p:cNvPr>
                      <p:cNvPicPr/>
                      <p:nvPr/>
                    </p:nvPicPr>
                    <p:blipFill>
                      <a:blip r:embed="rId4"/>
                      <a:stretch>
                        <a:fillRect/>
                      </a:stretch>
                    </p:blipFill>
                    <p:spPr>
                      <a:xfrm>
                        <a:off x="3479800" y="1973263"/>
                        <a:ext cx="2182813" cy="881062"/>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5BD52640-4B12-4C43-A251-3F87CEE30984}"/>
              </a:ext>
            </a:extLst>
          </p:cNvPr>
          <p:cNvGraphicFramePr>
            <a:graphicFrameLocks noChangeAspect="1"/>
          </p:cNvGraphicFramePr>
          <p:nvPr>
            <p:extLst>
              <p:ext uri="{D42A27DB-BD31-4B8C-83A1-F6EECF244321}">
                <p14:modId xmlns:p14="http://schemas.microsoft.com/office/powerpoint/2010/main" val="580190480"/>
              </p:ext>
            </p:extLst>
          </p:nvPr>
        </p:nvGraphicFramePr>
        <p:xfrm>
          <a:off x="2678113" y="4321175"/>
          <a:ext cx="3797300" cy="881063"/>
        </p:xfrm>
        <a:graphic>
          <a:graphicData uri="http://schemas.openxmlformats.org/presentationml/2006/ole">
            <mc:AlternateContent xmlns:mc="http://schemas.openxmlformats.org/markup-compatibility/2006">
              <mc:Choice xmlns:v="urn:schemas-microsoft-com:vml" Requires="v">
                <p:oleObj name="Equation" r:id="rId5" imgW="1701720" imgH="393480" progId="Equation.DSMT4">
                  <p:embed/>
                </p:oleObj>
              </mc:Choice>
              <mc:Fallback>
                <p:oleObj name="Equation" r:id="rId5" imgW="1701720" imgH="393480" progId="Equation.DSMT4">
                  <p:embed/>
                  <p:pic>
                    <p:nvPicPr>
                      <p:cNvPr id="13" name="Object 12">
                        <a:extLst>
                          <a:ext uri="{FF2B5EF4-FFF2-40B4-BE49-F238E27FC236}">
                            <a16:creationId xmlns:a16="http://schemas.microsoft.com/office/drawing/2014/main" id="{5BD52640-4B12-4C43-A251-3F87CEE30984}"/>
                          </a:ext>
                        </a:extLst>
                      </p:cNvPr>
                      <p:cNvPicPr/>
                      <p:nvPr/>
                    </p:nvPicPr>
                    <p:blipFill>
                      <a:blip r:embed="rId6"/>
                      <a:stretch>
                        <a:fillRect/>
                      </a:stretch>
                    </p:blipFill>
                    <p:spPr>
                      <a:xfrm>
                        <a:off x="2678113" y="4321175"/>
                        <a:ext cx="3797300" cy="881063"/>
                      </a:xfrm>
                      <a:prstGeom prst="rect">
                        <a:avLst/>
                      </a:prstGeom>
                    </p:spPr>
                  </p:pic>
                </p:oleObj>
              </mc:Fallback>
            </mc:AlternateContent>
          </a:graphicData>
        </a:graphic>
      </p:graphicFrame>
      <p:sp>
        <p:nvSpPr>
          <p:cNvPr id="16" name="TextBox 15">
            <a:extLst>
              <a:ext uri="{FF2B5EF4-FFF2-40B4-BE49-F238E27FC236}">
                <a16:creationId xmlns:a16="http://schemas.microsoft.com/office/drawing/2014/main" id="{043F9E06-6B03-4AD3-8EE8-E483AEA62B3B}"/>
              </a:ext>
            </a:extLst>
          </p:cNvPr>
          <p:cNvSpPr txBox="1"/>
          <p:nvPr/>
        </p:nvSpPr>
        <p:spPr>
          <a:xfrm>
            <a:off x="4943257" y="3181806"/>
            <a:ext cx="1608545" cy="430887"/>
          </a:xfrm>
          <a:prstGeom prst="rect">
            <a:avLst/>
          </a:prstGeom>
          <a:noFill/>
        </p:spPr>
        <p:txBody>
          <a:bodyPr wrap="square">
            <a:spAutoFit/>
          </a:bodyPr>
          <a:lstStyle/>
          <a:p>
            <a:r>
              <a:rPr kumimoji="0" lang="en-US" sz="22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 –541000</a:t>
            </a:r>
            <a:endParaRPr lang="en-US" dirty="0">
              <a:latin typeface="Consolas" panose="020B0609020204030204" pitchFamily="49" charset="0"/>
            </a:endParaRPr>
          </a:p>
        </p:txBody>
      </p:sp>
      <p:sp>
        <p:nvSpPr>
          <p:cNvPr id="17" name="TextBox 16">
            <a:extLst>
              <a:ext uri="{FF2B5EF4-FFF2-40B4-BE49-F238E27FC236}">
                <a16:creationId xmlns:a16="http://schemas.microsoft.com/office/drawing/2014/main" id="{8AD8A849-FA26-44C3-9195-F79F779574B2}"/>
              </a:ext>
            </a:extLst>
          </p:cNvPr>
          <p:cNvSpPr txBox="1"/>
          <p:nvPr/>
        </p:nvSpPr>
        <p:spPr>
          <a:xfrm>
            <a:off x="4943301" y="3506606"/>
            <a:ext cx="1608545" cy="430887"/>
          </a:xfrm>
          <a:prstGeom prst="rect">
            <a:avLst/>
          </a:prstGeom>
          <a:noFill/>
        </p:spPr>
        <p:txBody>
          <a:bodyPr wrap="square">
            <a:spAutoFit/>
          </a:bodyPr>
          <a:lstStyle/>
          <a:p>
            <a:r>
              <a:rPr kumimoji="0" lang="en-US" sz="22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 –541000</a:t>
            </a:r>
            <a:endParaRPr lang="en-US" dirty="0">
              <a:latin typeface="Consolas" panose="020B0609020204030204" pitchFamily="49" charset="0"/>
            </a:endParaRPr>
          </a:p>
        </p:txBody>
      </p:sp>
      <p:graphicFrame>
        <p:nvGraphicFramePr>
          <p:cNvPr id="18" name="Object 17">
            <a:extLst>
              <a:ext uri="{FF2B5EF4-FFF2-40B4-BE49-F238E27FC236}">
                <a16:creationId xmlns:a16="http://schemas.microsoft.com/office/drawing/2014/main" id="{3ADC9F15-9B26-4ED3-A79B-A88BBE6325D5}"/>
              </a:ext>
            </a:extLst>
          </p:cNvPr>
          <p:cNvGraphicFramePr>
            <a:graphicFrameLocks noChangeAspect="1"/>
          </p:cNvGraphicFramePr>
          <p:nvPr>
            <p:extLst>
              <p:ext uri="{D42A27DB-BD31-4B8C-83A1-F6EECF244321}">
                <p14:modId xmlns:p14="http://schemas.microsoft.com/office/powerpoint/2010/main" val="3655072926"/>
              </p:ext>
            </p:extLst>
          </p:nvPr>
        </p:nvGraphicFramePr>
        <p:xfrm>
          <a:off x="6728619" y="5360193"/>
          <a:ext cx="1020762" cy="881063"/>
        </p:xfrm>
        <a:graphic>
          <a:graphicData uri="http://schemas.openxmlformats.org/presentationml/2006/ole">
            <mc:AlternateContent xmlns:mc="http://schemas.openxmlformats.org/markup-compatibility/2006">
              <mc:Choice xmlns:v="urn:schemas-microsoft-com:vml" Requires="v">
                <p:oleObj name="Equation" r:id="rId7" imgW="457200" imgH="393480" progId="Equation.DSMT4">
                  <p:embed/>
                </p:oleObj>
              </mc:Choice>
              <mc:Fallback>
                <p:oleObj name="Equation" r:id="rId7" imgW="457200" imgH="393480" progId="Equation.DSMT4">
                  <p:embed/>
                  <p:pic>
                    <p:nvPicPr>
                      <p:cNvPr id="18" name="Object 17">
                        <a:extLst>
                          <a:ext uri="{FF2B5EF4-FFF2-40B4-BE49-F238E27FC236}">
                            <a16:creationId xmlns:a16="http://schemas.microsoft.com/office/drawing/2014/main" id="{3ADC9F15-9B26-4ED3-A79B-A88BBE6325D5}"/>
                          </a:ext>
                        </a:extLst>
                      </p:cNvPr>
                      <p:cNvPicPr/>
                      <p:nvPr/>
                    </p:nvPicPr>
                    <p:blipFill>
                      <a:blip r:embed="rId8"/>
                      <a:stretch>
                        <a:fillRect/>
                      </a:stretch>
                    </p:blipFill>
                    <p:spPr>
                      <a:xfrm>
                        <a:off x="6728619" y="5360193"/>
                        <a:ext cx="1020762" cy="881063"/>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85565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with linear algebra</a:t>
            </a:r>
            <a:endParaRPr lang="en-CA" dirty="0"/>
          </a:p>
        </p:txBody>
      </p:sp>
      <p:sp>
        <p:nvSpPr>
          <p:cNvPr id="3" name="Content Placeholder 2"/>
          <p:cNvSpPr>
            <a:spLocks noGrp="1"/>
          </p:cNvSpPr>
          <p:nvPr>
            <p:ph idx="1"/>
          </p:nvPr>
        </p:nvSpPr>
        <p:spPr>
          <a:xfrm>
            <a:off x="457200" y="1600200"/>
            <a:ext cx="8534400" cy="4983162"/>
          </a:xfrm>
        </p:spPr>
        <p:txBody>
          <a:bodyPr/>
          <a:lstStyle/>
          <a:p>
            <a:r>
              <a:rPr lang="en-US" dirty="0"/>
              <a:t>Thus, while the best answer is</a:t>
            </a:r>
          </a:p>
          <a:p>
            <a:endParaRPr lang="en-US" dirty="0"/>
          </a:p>
          <a:p>
            <a:endParaRPr lang="en-US" dirty="0"/>
          </a:p>
          <a:p>
            <a:pPr marL="0" indent="0">
              <a:buNone/>
            </a:pPr>
            <a:r>
              <a:rPr lang="en-US" dirty="0"/>
              <a:t>      Gaussian elimination and backward substitution gave us</a:t>
            </a:r>
          </a:p>
          <a:p>
            <a:endParaRPr lang="en-US" dirty="0"/>
          </a:p>
          <a:p>
            <a:endParaRPr lang="en-US" dirty="0"/>
          </a:p>
          <a:p>
            <a:r>
              <a:rPr lang="en-US" dirty="0"/>
              <a:t>What happened?</a:t>
            </a:r>
          </a:p>
          <a:p>
            <a:pPr lvl="1"/>
            <a:r>
              <a:rPr lang="en-US" dirty="0"/>
              <a:t>When we added a huge multiple of Row 1 onto Row 2,</a:t>
            </a:r>
            <a:br>
              <a:rPr lang="en-US" dirty="0"/>
            </a:br>
            <a:r>
              <a:rPr lang="en-US" dirty="0"/>
              <a:t>		this had the effect of swamping out Row 2</a:t>
            </a:r>
          </a:p>
          <a:p>
            <a:pPr lvl="2"/>
            <a:r>
              <a:rPr lang="en-US" dirty="0"/>
              <a:t>Recall that </a:t>
            </a:r>
            <a:r>
              <a:rPr lang="en-US" i="1" dirty="0">
                <a:latin typeface="Times New Roman" panose="02020603050405020304" pitchFamily="18" charset="0"/>
              </a:rPr>
              <a:t>a</a:t>
            </a:r>
            <a:r>
              <a:rPr lang="en-US" baseline="-25000" dirty="0">
                <a:latin typeface="Times New Roman" panose="02020603050405020304" pitchFamily="18" charset="0"/>
              </a:rPr>
              <a:t>2, </a:t>
            </a:r>
            <a:r>
              <a:rPr lang="en-US" i="1" baseline="-25000" dirty="0">
                <a:latin typeface="Times New Roman" panose="02020603050405020304" pitchFamily="18" charset="0"/>
              </a:rPr>
              <a:t>j</a:t>
            </a:r>
            <a:r>
              <a:rPr lang="en-US" dirty="0">
                <a:latin typeface="Times New Roman" panose="02020603050405020304" pitchFamily="18" charset="0"/>
              </a:rPr>
              <a:t> + </a:t>
            </a:r>
            <a:r>
              <a:rPr lang="en-US" i="1" dirty="0">
                <a:latin typeface="Times New Roman" panose="02020603050405020304" pitchFamily="18" charset="0"/>
              </a:rPr>
              <a:t>ca</a:t>
            </a:r>
            <a:r>
              <a:rPr lang="en-US" baseline="-25000" dirty="0">
                <a:latin typeface="Times New Roman" panose="02020603050405020304" pitchFamily="18" charset="0"/>
              </a:rPr>
              <a:t>1, </a:t>
            </a:r>
            <a:r>
              <a:rPr lang="en-US" i="1" baseline="-25000" dirty="0">
                <a:latin typeface="Times New Roman" panose="02020603050405020304" pitchFamily="18" charset="0"/>
              </a:rPr>
              <a:t>j</a:t>
            </a:r>
            <a:r>
              <a:rPr lang="en-US" dirty="0">
                <a:latin typeface="Times New Roman" panose="02020603050405020304" pitchFamily="18" charset="0"/>
              </a:rPr>
              <a:t> = </a:t>
            </a:r>
            <a:r>
              <a:rPr lang="en-US" i="1" dirty="0">
                <a:latin typeface="Times New Roman" panose="02020603050405020304" pitchFamily="18" charset="0"/>
              </a:rPr>
              <a:t>ca</a:t>
            </a:r>
            <a:r>
              <a:rPr lang="en-US" baseline="-25000" dirty="0">
                <a:latin typeface="Times New Roman" panose="02020603050405020304" pitchFamily="18" charset="0"/>
              </a:rPr>
              <a:t>1, </a:t>
            </a:r>
            <a:r>
              <a:rPr lang="en-US" i="1" baseline="-25000" dirty="0">
                <a:latin typeface="Times New Roman" panose="02020603050405020304" pitchFamily="18" charset="0"/>
              </a:rPr>
              <a:t>j</a:t>
            </a:r>
            <a:r>
              <a:rPr lang="en-US" dirty="0"/>
              <a:t> if </a:t>
            </a:r>
            <a:r>
              <a:rPr lang="en-US" i="1" dirty="0">
                <a:latin typeface="Times New Roman" panose="02020603050405020304" pitchFamily="18" charset="0"/>
              </a:rPr>
              <a:t>ca</a:t>
            </a:r>
            <a:r>
              <a:rPr lang="en-US" baseline="-25000" dirty="0">
                <a:latin typeface="Times New Roman" panose="02020603050405020304" pitchFamily="18" charset="0"/>
              </a:rPr>
              <a:t>1, </a:t>
            </a:r>
            <a:r>
              <a:rPr lang="en-US" i="1" baseline="-25000" dirty="0">
                <a:latin typeface="Times New Roman" panose="02020603050405020304" pitchFamily="18" charset="0"/>
              </a:rPr>
              <a:t>j</a:t>
            </a:r>
            <a:r>
              <a:rPr lang="en-US" dirty="0">
                <a:latin typeface="Times New Roman" panose="02020603050405020304" pitchFamily="18" charset="0"/>
              </a:rPr>
              <a:t> &gt;&gt; </a:t>
            </a:r>
            <a:r>
              <a:rPr lang="en-US" i="1" dirty="0">
                <a:latin typeface="Times New Roman" panose="02020603050405020304" pitchFamily="18" charset="0"/>
              </a:rPr>
              <a:t>a</a:t>
            </a:r>
            <a:r>
              <a:rPr lang="en-US" baseline="-25000" dirty="0">
                <a:latin typeface="Times New Roman" panose="02020603050405020304" pitchFamily="18" charset="0"/>
              </a:rPr>
              <a:t>2, </a:t>
            </a:r>
            <a:r>
              <a:rPr lang="en-US" i="1" baseline="-25000" dirty="0">
                <a:latin typeface="Times New Roman" panose="02020603050405020304" pitchFamily="18" charset="0"/>
              </a:rPr>
              <a:t>j</a:t>
            </a:r>
          </a:p>
          <a:p>
            <a:pPr lvl="2"/>
            <a:r>
              <a:rPr lang="en-US" dirty="0"/>
              <a:t>Consequently, the matrix ended up looking like:</a:t>
            </a:r>
            <a:endParaRPr lang="en-US" dirty="0">
              <a:latin typeface="Times New Roman" panose="02020603050405020304" pitchFamily="18" charset="0"/>
            </a:endParaRPr>
          </a:p>
          <a:p>
            <a:pPr marL="914400" lvl="2" indent="0">
              <a:buNone/>
            </a:pPr>
            <a:endParaRPr lang="en-US" dirty="0">
              <a:latin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t>Linear algebra</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8</a:t>
            </a:fld>
            <a:endParaRPr lang="en-CA"/>
          </a:p>
        </p:txBody>
      </p:sp>
      <p:graphicFrame>
        <p:nvGraphicFramePr>
          <p:cNvPr id="9" name="Object 8">
            <a:extLst>
              <a:ext uri="{FF2B5EF4-FFF2-40B4-BE49-F238E27FC236}">
                <a16:creationId xmlns:a16="http://schemas.microsoft.com/office/drawing/2014/main" id="{86E82087-7632-48D5-9238-2746EB268741}"/>
              </a:ext>
            </a:extLst>
          </p:cNvPr>
          <p:cNvGraphicFramePr>
            <a:graphicFrameLocks noChangeAspect="1"/>
          </p:cNvGraphicFramePr>
          <p:nvPr>
            <p:extLst>
              <p:ext uri="{D42A27DB-BD31-4B8C-83A1-F6EECF244321}">
                <p14:modId xmlns:p14="http://schemas.microsoft.com/office/powerpoint/2010/main" val="1757827043"/>
              </p:ext>
            </p:extLst>
          </p:nvPr>
        </p:nvGraphicFramePr>
        <p:xfrm>
          <a:off x="3671887" y="2038939"/>
          <a:ext cx="1800225" cy="801688"/>
        </p:xfrm>
        <a:graphic>
          <a:graphicData uri="http://schemas.openxmlformats.org/presentationml/2006/ole">
            <mc:AlternateContent xmlns:mc="http://schemas.openxmlformats.org/markup-compatibility/2006">
              <mc:Choice xmlns:v="urn:schemas-microsoft-com:vml" Requires="v">
                <p:oleObj name="Equation" r:id="rId3" imgW="888840" imgH="393480" progId="Equation.DSMT4">
                  <p:embed/>
                </p:oleObj>
              </mc:Choice>
              <mc:Fallback>
                <p:oleObj name="Equation" r:id="rId3" imgW="888840" imgH="393480" progId="Equation.DSMT4">
                  <p:embed/>
                  <p:pic>
                    <p:nvPicPr>
                      <p:cNvPr id="9" name="Object 8">
                        <a:extLst>
                          <a:ext uri="{FF2B5EF4-FFF2-40B4-BE49-F238E27FC236}">
                            <a16:creationId xmlns:a16="http://schemas.microsoft.com/office/drawing/2014/main" id="{86E82087-7632-48D5-9238-2746EB268741}"/>
                          </a:ext>
                        </a:extLst>
                      </p:cNvPr>
                      <p:cNvPicPr/>
                      <p:nvPr/>
                    </p:nvPicPr>
                    <p:blipFill>
                      <a:blip r:embed="rId4"/>
                      <a:stretch>
                        <a:fillRect/>
                      </a:stretch>
                    </p:blipFill>
                    <p:spPr>
                      <a:xfrm>
                        <a:off x="3671887" y="2038939"/>
                        <a:ext cx="1800225" cy="801688"/>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A0C983C7-A1CE-49B6-B01E-ACC1E06EED3F}"/>
              </a:ext>
            </a:extLst>
          </p:cNvPr>
          <p:cNvGraphicFramePr>
            <a:graphicFrameLocks noChangeAspect="1"/>
          </p:cNvGraphicFramePr>
          <p:nvPr>
            <p:extLst>
              <p:ext uri="{D42A27DB-BD31-4B8C-83A1-F6EECF244321}">
                <p14:modId xmlns:p14="http://schemas.microsoft.com/office/powerpoint/2010/main" val="1055302794"/>
              </p:ext>
            </p:extLst>
          </p:nvPr>
        </p:nvGraphicFramePr>
        <p:xfrm>
          <a:off x="3671886" y="3219036"/>
          <a:ext cx="1800225" cy="801688"/>
        </p:xfrm>
        <a:graphic>
          <a:graphicData uri="http://schemas.openxmlformats.org/presentationml/2006/ole">
            <mc:AlternateContent xmlns:mc="http://schemas.openxmlformats.org/markup-compatibility/2006">
              <mc:Choice xmlns:v="urn:schemas-microsoft-com:vml" Requires="v">
                <p:oleObj name="Equation" r:id="rId5" imgW="888840" imgH="393480" progId="Equation.DSMT4">
                  <p:embed/>
                </p:oleObj>
              </mc:Choice>
              <mc:Fallback>
                <p:oleObj name="Equation" r:id="rId5" imgW="888840" imgH="393480" progId="Equation.DSMT4">
                  <p:embed/>
                  <p:pic>
                    <p:nvPicPr>
                      <p:cNvPr id="10" name="Object 9">
                        <a:extLst>
                          <a:ext uri="{FF2B5EF4-FFF2-40B4-BE49-F238E27FC236}">
                            <a16:creationId xmlns:a16="http://schemas.microsoft.com/office/drawing/2014/main" id="{A0C983C7-A1CE-49B6-B01E-ACC1E06EED3F}"/>
                          </a:ext>
                        </a:extLst>
                      </p:cNvPr>
                      <p:cNvPicPr/>
                      <p:nvPr/>
                    </p:nvPicPr>
                    <p:blipFill>
                      <a:blip r:embed="rId6"/>
                      <a:stretch>
                        <a:fillRect/>
                      </a:stretch>
                    </p:blipFill>
                    <p:spPr>
                      <a:xfrm>
                        <a:off x="3671886" y="3219036"/>
                        <a:ext cx="1800225" cy="801688"/>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D470A989-6589-464C-BA58-73D39BA9B504}"/>
              </a:ext>
            </a:extLst>
          </p:cNvPr>
          <p:cNvGraphicFramePr>
            <a:graphicFrameLocks noChangeAspect="1"/>
          </p:cNvGraphicFramePr>
          <p:nvPr>
            <p:extLst>
              <p:ext uri="{D42A27DB-BD31-4B8C-83A1-F6EECF244321}">
                <p14:modId xmlns:p14="http://schemas.microsoft.com/office/powerpoint/2010/main" val="3463663421"/>
              </p:ext>
            </p:extLst>
          </p:nvPr>
        </p:nvGraphicFramePr>
        <p:xfrm>
          <a:off x="1971675" y="5846763"/>
          <a:ext cx="4819650" cy="938212"/>
        </p:xfrm>
        <a:graphic>
          <a:graphicData uri="http://schemas.openxmlformats.org/presentationml/2006/ole">
            <mc:AlternateContent xmlns:mc="http://schemas.openxmlformats.org/markup-compatibility/2006">
              <mc:Choice xmlns:v="urn:schemas-microsoft-com:vml" Requires="v">
                <p:oleObj name="Equation" r:id="rId7" imgW="2158920" imgH="419040" progId="Equation.DSMT4">
                  <p:embed/>
                </p:oleObj>
              </mc:Choice>
              <mc:Fallback>
                <p:oleObj name="Equation" r:id="rId7" imgW="2158920" imgH="419040" progId="Equation.DSMT4">
                  <p:embed/>
                  <p:pic>
                    <p:nvPicPr>
                      <p:cNvPr id="14" name="Object 13">
                        <a:extLst>
                          <a:ext uri="{FF2B5EF4-FFF2-40B4-BE49-F238E27FC236}">
                            <a16:creationId xmlns:a16="http://schemas.microsoft.com/office/drawing/2014/main" id="{D470A989-6589-464C-BA58-73D39BA9B504}"/>
                          </a:ext>
                        </a:extLst>
                      </p:cNvPr>
                      <p:cNvPicPr/>
                      <p:nvPr/>
                    </p:nvPicPr>
                    <p:blipFill>
                      <a:blip r:embed="rId8"/>
                      <a:stretch>
                        <a:fillRect/>
                      </a:stretch>
                    </p:blipFill>
                    <p:spPr>
                      <a:xfrm>
                        <a:off x="1971675" y="5846763"/>
                        <a:ext cx="4819650" cy="938212"/>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7155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Partial pivoting</a:t>
            </a:r>
            <a:endParaRPr lang="en-CA" dirty="0"/>
          </a:p>
        </p:txBody>
      </p:sp>
      <p:sp>
        <p:nvSpPr>
          <p:cNvPr id="3" name="Content Placeholder 2"/>
          <p:cNvSpPr>
            <a:spLocks noGrp="1"/>
          </p:cNvSpPr>
          <p:nvPr>
            <p:ph idx="1"/>
          </p:nvPr>
        </p:nvSpPr>
        <p:spPr>
          <a:xfrm>
            <a:off x="457200" y="1600200"/>
            <a:ext cx="8534400" cy="4860985"/>
          </a:xfrm>
        </p:spPr>
        <p:txBody>
          <a:bodyPr/>
          <a:lstStyle/>
          <a:p>
            <a:r>
              <a:rPr lang="en-US" dirty="0"/>
              <a:t>Thus, by adding a large multiple of one row onto another,</a:t>
            </a:r>
            <a:br>
              <a:rPr lang="en-US" dirty="0"/>
            </a:br>
            <a:r>
              <a:rPr lang="en-US" dirty="0"/>
              <a:t>	we lost all information about that second row</a:t>
            </a:r>
          </a:p>
          <a:p>
            <a:endParaRPr lang="en-US" dirty="0"/>
          </a:p>
          <a:p>
            <a:r>
              <a:rPr lang="en-US" dirty="0"/>
              <a:t>Recall in linear algebra,</a:t>
            </a:r>
            <a:br>
              <a:rPr lang="en-US" dirty="0"/>
            </a:br>
            <a:r>
              <a:rPr lang="en-US" dirty="0"/>
              <a:t>   if you had a zero in the pivot position, you’d swap two rows:</a:t>
            </a:r>
          </a:p>
          <a:p>
            <a:endParaRPr lang="en-US" dirty="0"/>
          </a:p>
          <a:p>
            <a:endParaRPr lang="en-US" dirty="0"/>
          </a:p>
          <a:p>
            <a:pPr marL="0" indent="0">
              <a:buNone/>
            </a:pPr>
            <a:endParaRPr lang="en-US" dirty="0"/>
          </a:p>
          <a:p>
            <a:r>
              <a:rPr lang="en-US" dirty="0"/>
              <a:t>Gaussian elimination with </a:t>
            </a:r>
            <a:r>
              <a:rPr lang="en-US" i="1" dirty="0"/>
              <a:t>partial pivoting</a:t>
            </a:r>
            <a:r>
              <a:rPr lang="en-US" dirty="0"/>
              <a:t> says to swap the row with the largest-in-magnitude entry on or below the pivot to</a:t>
            </a:r>
            <a:br>
              <a:rPr lang="en-US" dirty="0"/>
            </a:br>
            <a:r>
              <a:rPr lang="en-US" dirty="0"/>
              <a:t>the pivot row</a:t>
            </a:r>
            <a:endParaRPr lang="en-US" dirty="0">
              <a:latin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t>Linear algebra</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9</a:t>
            </a:fld>
            <a:endParaRPr lang="en-CA"/>
          </a:p>
        </p:txBody>
      </p:sp>
      <p:graphicFrame>
        <p:nvGraphicFramePr>
          <p:cNvPr id="12" name="Object 11">
            <a:extLst>
              <a:ext uri="{FF2B5EF4-FFF2-40B4-BE49-F238E27FC236}">
                <a16:creationId xmlns:a16="http://schemas.microsoft.com/office/drawing/2014/main" id="{471AA9A9-5127-4A9B-8169-32806497B20B}"/>
              </a:ext>
            </a:extLst>
          </p:cNvPr>
          <p:cNvGraphicFramePr>
            <a:graphicFrameLocks noChangeAspect="1"/>
          </p:cNvGraphicFramePr>
          <p:nvPr>
            <p:extLst>
              <p:ext uri="{D42A27DB-BD31-4B8C-83A1-F6EECF244321}">
                <p14:modId xmlns:p14="http://schemas.microsoft.com/office/powerpoint/2010/main" val="1834634117"/>
              </p:ext>
            </p:extLst>
          </p:nvPr>
        </p:nvGraphicFramePr>
        <p:xfrm>
          <a:off x="3222625" y="3542711"/>
          <a:ext cx="1501775" cy="881063"/>
        </p:xfrm>
        <a:graphic>
          <a:graphicData uri="http://schemas.openxmlformats.org/presentationml/2006/ole">
            <mc:AlternateContent xmlns:mc="http://schemas.openxmlformats.org/markup-compatibility/2006">
              <mc:Choice xmlns:v="urn:schemas-microsoft-com:vml" Requires="v">
                <p:oleObj name="Equation" r:id="rId3" imgW="672840" imgH="393480" progId="Equation.DSMT4">
                  <p:embed/>
                </p:oleObj>
              </mc:Choice>
              <mc:Fallback>
                <p:oleObj name="Equation" r:id="rId3" imgW="672840" imgH="393480" progId="Equation.DSMT4">
                  <p:embed/>
                  <p:pic>
                    <p:nvPicPr>
                      <p:cNvPr id="12" name="Object 11">
                        <a:extLst>
                          <a:ext uri="{FF2B5EF4-FFF2-40B4-BE49-F238E27FC236}">
                            <a16:creationId xmlns:a16="http://schemas.microsoft.com/office/drawing/2014/main" id="{471AA9A9-5127-4A9B-8169-32806497B20B}"/>
                          </a:ext>
                        </a:extLst>
                      </p:cNvPr>
                      <p:cNvPicPr/>
                      <p:nvPr/>
                    </p:nvPicPr>
                    <p:blipFill>
                      <a:blip r:embed="rId4"/>
                      <a:stretch>
                        <a:fillRect/>
                      </a:stretch>
                    </p:blipFill>
                    <p:spPr>
                      <a:xfrm>
                        <a:off x="3222625" y="3542711"/>
                        <a:ext cx="1501775" cy="881063"/>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A57D3F86-AB8A-4293-85C9-75D5E5D973A3}"/>
              </a:ext>
            </a:extLst>
          </p:cNvPr>
          <p:cNvGraphicFramePr>
            <a:graphicFrameLocks noChangeAspect="1"/>
          </p:cNvGraphicFramePr>
          <p:nvPr>
            <p:extLst>
              <p:ext uri="{D42A27DB-BD31-4B8C-83A1-F6EECF244321}">
                <p14:modId xmlns:p14="http://schemas.microsoft.com/office/powerpoint/2010/main" val="2220246014"/>
              </p:ext>
            </p:extLst>
          </p:nvPr>
        </p:nvGraphicFramePr>
        <p:xfrm>
          <a:off x="4762325" y="3543300"/>
          <a:ext cx="1728788" cy="881063"/>
        </p:xfrm>
        <a:graphic>
          <a:graphicData uri="http://schemas.openxmlformats.org/presentationml/2006/ole">
            <mc:AlternateContent xmlns:mc="http://schemas.openxmlformats.org/markup-compatibility/2006">
              <mc:Choice xmlns:v="urn:schemas-microsoft-com:vml" Requires="v">
                <p:oleObj name="Equation" r:id="rId5" imgW="774360" imgH="393480" progId="Equation.DSMT4">
                  <p:embed/>
                </p:oleObj>
              </mc:Choice>
              <mc:Fallback>
                <p:oleObj name="Equation" r:id="rId5" imgW="774360" imgH="393480" progId="Equation.DSMT4">
                  <p:embed/>
                  <p:pic>
                    <p:nvPicPr>
                      <p:cNvPr id="13" name="Object 12">
                        <a:extLst>
                          <a:ext uri="{FF2B5EF4-FFF2-40B4-BE49-F238E27FC236}">
                            <a16:creationId xmlns:a16="http://schemas.microsoft.com/office/drawing/2014/main" id="{A57D3F86-AB8A-4293-85C9-75D5E5D973A3}"/>
                          </a:ext>
                        </a:extLst>
                      </p:cNvPr>
                      <p:cNvPicPr/>
                      <p:nvPr/>
                    </p:nvPicPr>
                    <p:blipFill>
                      <a:blip r:embed="rId6"/>
                      <a:stretch>
                        <a:fillRect/>
                      </a:stretch>
                    </p:blipFill>
                    <p:spPr>
                      <a:xfrm>
                        <a:off x="4762325" y="3543300"/>
                        <a:ext cx="1728788" cy="881063"/>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390231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2|7.3|9.1|9.6"/>
</p:tagLst>
</file>

<file path=ppt/tags/tag10.xml><?xml version="1.0" encoding="utf-8"?>
<p:tagLst xmlns:a="http://schemas.openxmlformats.org/drawingml/2006/main" xmlns:r="http://schemas.openxmlformats.org/officeDocument/2006/relationships" xmlns:p="http://schemas.openxmlformats.org/presentationml/2006/main">
  <p:tag name="TIMING" val="|3.3|25.4"/>
</p:tagLst>
</file>

<file path=ppt/tags/tag11.xml><?xml version="1.0" encoding="utf-8"?>
<p:tagLst xmlns:a="http://schemas.openxmlformats.org/drawingml/2006/main" xmlns:r="http://schemas.openxmlformats.org/officeDocument/2006/relationships" xmlns:p="http://schemas.openxmlformats.org/presentationml/2006/main">
  <p:tag name="TIMING" val="|41.3"/>
</p:tagLst>
</file>

<file path=ppt/tags/tag12.xml><?xml version="1.0" encoding="utf-8"?>
<p:tagLst xmlns:a="http://schemas.openxmlformats.org/drawingml/2006/main" xmlns:r="http://schemas.openxmlformats.org/officeDocument/2006/relationships" xmlns:p="http://schemas.openxmlformats.org/presentationml/2006/main">
  <p:tag name="TIMING" val="|41.3"/>
</p:tagLst>
</file>

<file path=ppt/tags/tag13.xml><?xml version="1.0" encoding="utf-8"?>
<p:tagLst xmlns:a="http://schemas.openxmlformats.org/drawingml/2006/main" xmlns:r="http://schemas.openxmlformats.org/officeDocument/2006/relationships" xmlns:p="http://schemas.openxmlformats.org/presentationml/2006/main">
  <p:tag name="TIMING" val="|9.3|5.6|4.1"/>
</p:tagLst>
</file>

<file path=ppt/tags/tag14.xml><?xml version="1.0" encoding="utf-8"?>
<p:tagLst xmlns:a="http://schemas.openxmlformats.org/drawingml/2006/main" xmlns:r="http://schemas.openxmlformats.org/officeDocument/2006/relationships" xmlns:p="http://schemas.openxmlformats.org/presentationml/2006/main">
  <p:tag name="TIMING" val="|11|4.7|4.9|8.4"/>
</p:tagLst>
</file>

<file path=ppt/tags/tag15.xml><?xml version="1.0" encoding="utf-8"?>
<p:tagLst xmlns:a="http://schemas.openxmlformats.org/drawingml/2006/main" xmlns:r="http://schemas.openxmlformats.org/officeDocument/2006/relationships" xmlns:p="http://schemas.openxmlformats.org/presentationml/2006/main">
  <p:tag name="TIMING" val="|9.8|5.1|2.6"/>
</p:tagLst>
</file>

<file path=ppt/tags/tag16.xml><?xml version="1.0" encoding="utf-8"?>
<p:tagLst xmlns:a="http://schemas.openxmlformats.org/drawingml/2006/main" xmlns:r="http://schemas.openxmlformats.org/officeDocument/2006/relationships" xmlns:p="http://schemas.openxmlformats.org/presentationml/2006/main">
  <p:tag name="TIMING" val="|8.5|3.4|7.4"/>
</p:tagLst>
</file>

<file path=ppt/tags/tag17.xml><?xml version="1.0" encoding="utf-8"?>
<p:tagLst xmlns:a="http://schemas.openxmlformats.org/drawingml/2006/main" xmlns:r="http://schemas.openxmlformats.org/officeDocument/2006/relationships" xmlns:p="http://schemas.openxmlformats.org/presentationml/2006/main">
  <p:tag name="TIMING" val="|10.7|4.8|2.6"/>
</p:tagLst>
</file>

<file path=ppt/tags/tag18.xml><?xml version="1.0" encoding="utf-8"?>
<p:tagLst xmlns:a="http://schemas.openxmlformats.org/drawingml/2006/main" xmlns:r="http://schemas.openxmlformats.org/officeDocument/2006/relationships" xmlns:p="http://schemas.openxmlformats.org/presentationml/2006/main">
  <p:tag name="TIMING" val="|6|6.6"/>
</p:tagLst>
</file>

<file path=ppt/tags/tag19.xml><?xml version="1.0" encoding="utf-8"?>
<p:tagLst xmlns:a="http://schemas.openxmlformats.org/drawingml/2006/main" xmlns:r="http://schemas.openxmlformats.org/officeDocument/2006/relationships" xmlns:p="http://schemas.openxmlformats.org/presentationml/2006/main">
  <p:tag name="TIMING" val="|29.4|10.6|10.6|10.5|4.4"/>
</p:tagLst>
</file>

<file path=ppt/tags/tag2.xml><?xml version="1.0" encoding="utf-8"?>
<p:tagLst xmlns:a="http://schemas.openxmlformats.org/drawingml/2006/main" xmlns:r="http://schemas.openxmlformats.org/officeDocument/2006/relationships" xmlns:p="http://schemas.openxmlformats.org/presentationml/2006/main">
  <p:tag name="TIMING" val="|14.7|3.8|2.6|7.7|5.3|2.3|3.1|4.3|12.4"/>
</p:tagLst>
</file>

<file path=ppt/tags/tag20.xml><?xml version="1.0" encoding="utf-8"?>
<p:tagLst xmlns:a="http://schemas.openxmlformats.org/drawingml/2006/main" xmlns:r="http://schemas.openxmlformats.org/officeDocument/2006/relationships" xmlns:p="http://schemas.openxmlformats.org/presentationml/2006/main">
  <p:tag name="TIMING" val="|4.7|11.7|18.7|18.5|5.5"/>
</p:tagLst>
</file>

<file path=ppt/tags/tag21.xml><?xml version="1.0" encoding="utf-8"?>
<p:tagLst xmlns:a="http://schemas.openxmlformats.org/drawingml/2006/main" xmlns:r="http://schemas.openxmlformats.org/officeDocument/2006/relationships" xmlns:p="http://schemas.openxmlformats.org/presentationml/2006/main">
  <p:tag name="TIMING" val="|39.5|3.3|33|17.7"/>
</p:tagLst>
</file>

<file path=ppt/tags/tag22.xml><?xml version="1.0" encoding="utf-8"?>
<p:tagLst xmlns:a="http://schemas.openxmlformats.org/drawingml/2006/main" xmlns:r="http://schemas.openxmlformats.org/officeDocument/2006/relationships" xmlns:p="http://schemas.openxmlformats.org/presentationml/2006/main">
  <p:tag name="TIMING" val="|21.9|19.1"/>
</p:tagLst>
</file>

<file path=ppt/tags/tag23.xml><?xml version="1.0" encoding="utf-8"?>
<p:tagLst xmlns:a="http://schemas.openxmlformats.org/drawingml/2006/main" xmlns:r="http://schemas.openxmlformats.org/officeDocument/2006/relationships" xmlns:p="http://schemas.openxmlformats.org/presentationml/2006/main">
  <p:tag name="TIMING" val="|7.7|18.9|3.7|4.5|15.3|8.4|7.2|9.7|6.7|13.7|14.2|32.2"/>
</p:tagLst>
</file>

<file path=ppt/tags/tag24.xml><?xml version="1.0" encoding="utf-8"?>
<p:tagLst xmlns:a="http://schemas.openxmlformats.org/drawingml/2006/main" xmlns:r="http://schemas.openxmlformats.org/officeDocument/2006/relationships" xmlns:p="http://schemas.openxmlformats.org/presentationml/2006/main">
  <p:tag name="TIMING" val="|11.1|8"/>
</p:tagLst>
</file>

<file path=ppt/tags/tag25.xml><?xml version="1.0" encoding="utf-8"?>
<p:tagLst xmlns:a="http://schemas.openxmlformats.org/drawingml/2006/main" xmlns:r="http://schemas.openxmlformats.org/officeDocument/2006/relationships" xmlns:p="http://schemas.openxmlformats.org/presentationml/2006/main">
  <p:tag name="TIMING" val="|6.1|7.4|25.4|7.1|4.2"/>
</p:tagLst>
</file>

<file path=ppt/tags/tag26.xml><?xml version="1.0" encoding="utf-8"?>
<p:tagLst xmlns:a="http://schemas.openxmlformats.org/drawingml/2006/main" xmlns:r="http://schemas.openxmlformats.org/officeDocument/2006/relationships" xmlns:p="http://schemas.openxmlformats.org/presentationml/2006/main">
  <p:tag name="TIMING" val="|5.7|10"/>
</p:tagLst>
</file>

<file path=ppt/tags/tag27.xml><?xml version="1.0" encoding="utf-8"?>
<p:tagLst xmlns:a="http://schemas.openxmlformats.org/drawingml/2006/main" xmlns:r="http://schemas.openxmlformats.org/officeDocument/2006/relationships" xmlns:p="http://schemas.openxmlformats.org/presentationml/2006/main">
  <p:tag name="TIMING" val="|9.1|13|1.5|6"/>
</p:tagLst>
</file>

<file path=ppt/tags/tag28.xml><?xml version="1.0" encoding="utf-8"?>
<p:tagLst xmlns:a="http://schemas.openxmlformats.org/drawingml/2006/main" xmlns:r="http://schemas.openxmlformats.org/officeDocument/2006/relationships" xmlns:p="http://schemas.openxmlformats.org/presentationml/2006/main">
  <p:tag name="TIMING" val="|6|13.5"/>
</p:tagLst>
</file>

<file path=ppt/tags/tag29.xml><?xml version="1.0" encoding="utf-8"?>
<p:tagLst xmlns:a="http://schemas.openxmlformats.org/drawingml/2006/main" xmlns:r="http://schemas.openxmlformats.org/officeDocument/2006/relationships" xmlns:p="http://schemas.openxmlformats.org/presentationml/2006/main">
  <p:tag name="TIMING" val="|13.4|16.1|9.7|15.7|18.3"/>
</p:tagLst>
</file>

<file path=ppt/tags/tag3.xml><?xml version="1.0" encoding="utf-8"?>
<p:tagLst xmlns:a="http://schemas.openxmlformats.org/drawingml/2006/main" xmlns:r="http://schemas.openxmlformats.org/officeDocument/2006/relationships" xmlns:p="http://schemas.openxmlformats.org/presentationml/2006/main">
  <p:tag name="TIMING" val="|50.5|9.6"/>
</p:tagLst>
</file>

<file path=ppt/tags/tag30.xml><?xml version="1.0" encoding="utf-8"?>
<p:tagLst xmlns:a="http://schemas.openxmlformats.org/drawingml/2006/main" xmlns:r="http://schemas.openxmlformats.org/officeDocument/2006/relationships" xmlns:p="http://schemas.openxmlformats.org/presentationml/2006/main">
  <p:tag name="TIMING" val="|17.9"/>
</p:tagLst>
</file>

<file path=ppt/tags/tag31.xml><?xml version="1.0" encoding="utf-8"?>
<p:tagLst xmlns:a="http://schemas.openxmlformats.org/drawingml/2006/main" xmlns:r="http://schemas.openxmlformats.org/officeDocument/2006/relationships" xmlns:p="http://schemas.openxmlformats.org/presentationml/2006/main">
  <p:tag name="TIMING" val="|5.6|19.2|10|6|3|12.6"/>
</p:tagLst>
</file>

<file path=ppt/tags/tag32.xml><?xml version="1.0" encoding="utf-8"?>
<p:tagLst xmlns:a="http://schemas.openxmlformats.org/drawingml/2006/main" xmlns:r="http://schemas.openxmlformats.org/officeDocument/2006/relationships" xmlns:p="http://schemas.openxmlformats.org/presentationml/2006/main">
  <p:tag name="TIMING" val="|9.3|6.4"/>
</p:tagLst>
</file>

<file path=ppt/tags/tag33.xml><?xml version="1.0" encoding="utf-8"?>
<p:tagLst xmlns:a="http://schemas.openxmlformats.org/drawingml/2006/main" xmlns:r="http://schemas.openxmlformats.org/officeDocument/2006/relationships" xmlns:p="http://schemas.openxmlformats.org/presentationml/2006/main">
  <p:tag name="TIMING" val="|9|8.9|3.8|21.4|5.3|51.2|14"/>
</p:tagLst>
</file>

<file path=ppt/tags/tag34.xml><?xml version="1.0" encoding="utf-8"?>
<p:tagLst xmlns:a="http://schemas.openxmlformats.org/drawingml/2006/main" xmlns:r="http://schemas.openxmlformats.org/officeDocument/2006/relationships" xmlns:p="http://schemas.openxmlformats.org/presentationml/2006/main">
  <p:tag name="TIMING" val="|22.3|32|3.7|22.8|17.7|10.4|1.7|1|49.5|24.8|27.2|8.2"/>
</p:tagLst>
</file>

<file path=ppt/tags/tag35.xml><?xml version="1.0" encoding="utf-8"?>
<p:tagLst xmlns:a="http://schemas.openxmlformats.org/drawingml/2006/main" xmlns:r="http://schemas.openxmlformats.org/officeDocument/2006/relationships" xmlns:p="http://schemas.openxmlformats.org/presentationml/2006/main">
  <p:tag name="TIMING" val="|4.2|8.3|13.3"/>
</p:tagLst>
</file>

<file path=ppt/tags/tag36.xml><?xml version="1.0" encoding="utf-8"?>
<p:tagLst xmlns:a="http://schemas.openxmlformats.org/drawingml/2006/main" xmlns:r="http://schemas.openxmlformats.org/officeDocument/2006/relationships" xmlns:p="http://schemas.openxmlformats.org/presentationml/2006/main">
  <p:tag name="TIMING" val="|37|26.3|62.3"/>
</p:tagLst>
</file>

<file path=ppt/tags/tag37.xml><?xml version="1.0" encoding="utf-8"?>
<p:tagLst xmlns:a="http://schemas.openxmlformats.org/drawingml/2006/main" xmlns:r="http://schemas.openxmlformats.org/officeDocument/2006/relationships" xmlns:p="http://schemas.openxmlformats.org/presentationml/2006/main">
  <p:tag name="TIMING" val="|7.8|7.7|10.3|33|8.9|14.1|15.2"/>
</p:tagLst>
</file>

<file path=ppt/tags/tag38.xml><?xml version="1.0" encoding="utf-8"?>
<p:tagLst xmlns:a="http://schemas.openxmlformats.org/drawingml/2006/main" xmlns:r="http://schemas.openxmlformats.org/officeDocument/2006/relationships" xmlns:p="http://schemas.openxmlformats.org/presentationml/2006/main">
  <p:tag name="TIMING" val="|7.4|12.6"/>
</p:tagLst>
</file>

<file path=ppt/tags/tag39.xml><?xml version="1.0" encoding="utf-8"?>
<p:tagLst xmlns:a="http://schemas.openxmlformats.org/drawingml/2006/main" xmlns:r="http://schemas.openxmlformats.org/officeDocument/2006/relationships" xmlns:p="http://schemas.openxmlformats.org/presentationml/2006/main">
  <p:tag name="TIMING" val="|25.3|22.2|21.6"/>
</p:tagLst>
</file>

<file path=ppt/tags/tag4.xml><?xml version="1.0" encoding="utf-8"?>
<p:tagLst xmlns:a="http://schemas.openxmlformats.org/drawingml/2006/main" xmlns:r="http://schemas.openxmlformats.org/officeDocument/2006/relationships" xmlns:p="http://schemas.openxmlformats.org/presentationml/2006/main">
  <p:tag name="TIMING" val="|20.7|20.2|15.4"/>
</p:tagLst>
</file>

<file path=ppt/tags/tag40.xml><?xml version="1.0" encoding="utf-8"?>
<p:tagLst xmlns:a="http://schemas.openxmlformats.org/drawingml/2006/main" xmlns:r="http://schemas.openxmlformats.org/officeDocument/2006/relationships" xmlns:p="http://schemas.openxmlformats.org/presentationml/2006/main">
  <p:tag name="TIMING" val="|41.8|25"/>
</p:tagLst>
</file>

<file path=ppt/tags/tag41.xml><?xml version="1.0" encoding="utf-8"?>
<p:tagLst xmlns:a="http://schemas.openxmlformats.org/drawingml/2006/main" xmlns:r="http://schemas.openxmlformats.org/officeDocument/2006/relationships" xmlns:p="http://schemas.openxmlformats.org/presentationml/2006/main">
  <p:tag name="TIMING" val="|9.4|15.6|7.8|1.7|12.3|6.1"/>
</p:tagLst>
</file>

<file path=ppt/tags/tag42.xml><?xml version="1.0" encoding="utf-8"?>
<p:tagLst xmlns:a="http://schemas.openxmlformats.org/drawingml/2006/main" xmlns:r="http://schemas.openxmlformats.org/officeDocument/2006/relationships" xmlns:p="http://schemas.openxmlformats.org/presentationml/2006/main">
  <p:tag name="TIMING" val="|5|9.9|62.7|14.8|4.8"/>
</p:tagLst>
</file>

<file path=ppt/tags/tag43.xml><?xml version="1.0" encoding="utf-8"?>
<p:tagLst xmlns:a="http://schemas.openxmlformats.org/drawingml/2006/main" xmlns:r="http://schemas.openxmlformats.org/officeDocument/2006/relationships" xmlns:p="http://schemas.openxmlformats.org/presentationml/2006/main">
  <p:tag name="TIMING" val="|9.9|3.6|34.5|11.7|2.7|4.8|2.9|32"/>
</p:tagLst>
</file>

<file path=ppt/tags/tag44.xml><?xml version="1.0" encoding="utf-8"?>
<p:tagLst xmlns:a="http://schemas.openxmlformats.org/drawingml/2006/main" xmlns:r="http://schemas.openxmlformats.org/officeDocument/2006/relationships" xmlns:p="http://schemas.openxmlformats.org/presentationml/2006/main">
  <p:tag name="TIMING" val="|21.9"/>
</p:tagLst>
</file>

<file path=ppt/tags/tag45.xml><?xml version="1.0" encoding="utf-8"?>
<p:tagLst xmlns:a="http://schemas.openxmlformats.org/drawingml/2006/main" xmlns:r="http://schemas.openxmlformats.org/officeDocument/2006/relationships" xmlns:p="http://schemas.openxmlformats.org/presentationml/2006/main">
  <p:tag name="TIMING" val="|10.1"/>
</p:tagLst>
</file>

<file path=ppt/tags/tag46.xml><?xml version="1.0" encoding="utf-8"?>
<p:tagLst xmlns:a="http://schemas.openxmlformats.org/drawingml/2006/main" xmlns:r="http://schemas.openxmlformats.org/officeDocument/2006/relationships" xmlns:p="http://schemas.openxmlformats.org/presentationml/2006/main">
  <p:tag name="TIMING" val="|30.6|3.3|2.1|5|7.5|30.8"/>
</p:tagLst>
</file>

<file path=ppt/tags/tag47.xml><?xml version="1.0" encoding="utf-8"?>
<p:tagLst xmlns:a="http://schemas.openxmlformats.org/drawingml/2006/main" xmlns:r="http://schemas.openxmlformats.org/officeDocument/2006/relationships" xmlns:p="http://schemas.openxmlformats.org/presentationml/2006/main">
  <p:tag name="TIMING" val="|3.6|6|4.5|9.2"/>
</p:tagLst>
</file>

<file path=ppt/tags/tag48.xml><?xml version="1.0" encoding="utf-8"?>
<p:tagLst xmlns:a="http://schemas.openxmlformats.org/drawingml/2006/main" xmlns:r="http://schemas.openxmlformats.org/officeDocument/2006/relationships" xmlns:p="http://schemas.openxmlformats.org/presentationml/2006/main">
  <p:tag name="TIMING" val="|32.9"/>
</p:tagLst>
</file>

<file path=ppt/tags/tag5.xml><?xml version="1.0" encoding="utf-8"?>
<p:tagLst xmlns:a="http://schemas.openxmlformats.org/drawingml/2006/main" xmlns:r="http://schemas.openxmlformats.org/officeDocument/2006/relationships" xmlns:p="http://schemas.openxmlformats.org/presentationml/2006/main">
  <p:tag name="TIMING" val="|5.2|10.7|8.9|12.9|17.3|4|14.7|5.4|8.9"/>
</p:tagLst>
</file>

<file path=ppt/tags/tag6.xml><?xml version="1.0" encoding="utf-8"?>
<p:tagLst xmlns:a="http://schemas.openxmlformats.org/drawingml/2006/main" xmlns:r="http://schemas.openxmlformats.org/officeDocument/2006/relationships" xmlns:p="http://schemas.openxmlformats.org/presentationml/2006/main">
  <p:tag name="TIMING" val="|12|1.9|11.9|20.4"/>
</p:tagLst>
</file>

<file path=ppt/tags/tag7.xml><?xml version="1.0" encoding="utf-8"?>
<p:tagLst xmlns:a="http://schemas.openxmlformats.org/drawingml/2006/main" xmlns:r="http://schemas.openxmlformats.org/officeDocument/2006/relationships" xmlns:p="http://schemas.openxmlformats.org/presentationml/2006/main">
  <p:tag name="TIMING" val="|8.4|25|9.1"/>
</p:tagLst>
</file>

<file path=ppt/tags/tag8.xml><?xml version="1.0" encoding="utf-8"?>
<p:tagLst xmlns:a="http://schemas.openxmlformats.org/drawingml/2006/main" xmlns:r="http://schemas.openxmlformats.org/officeDocument/2006/relationships" xmlns:p="http://schemas.openxmlformats.org/presentationml/2006/main">
  <p:tag name="TIMING" val="|17.5|6.2|36.8"/>
</p:tagLst>
</file>

<file path=ppt/tags/tag9.xml><?xml version="1.0" encoding="utf-8"?>
<p:tagLst xmlns:a="http://schemas.openxmlformats.org/drawingml/2006/main" xmlns:r="http://schemas.openxmlformats.org/officeDocument/2006/relationships" xmlns:p="http://schemas.openxmlformats.org/presentationml/2006/main">
  <p:tag name="TIMING" val="|17.8|10.3|6.4|13|26.6|23|20.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82940</TotalTime>
  <Words>3446</Words>
  <Application>Microsoft Office PowerPoint</Application>
  <PresentationFormat>On-screen Show (4:3)</PresentationFormat>
  <Paragraphs>613</Paragraphs>
  <Slides>59</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9" baseType="lpstr">
      <vt:lpstr>Arial</vt:lpstr>
      <vt:lpstr>Bookman Old Style</vt:lpstr>
      <vt:lpstr>Calibri</vt:lpstr>
      <vt:lpstr>Cambria</vt:lpstr>
      <vt:lpstr>Consolas</vt:lpstr>
      <vt:lpstr>Constantia</vt:lpstr>
      <vt:lpstr>Georgia</vt:lpstr>
      <vt:lpstr>Times New Roman</vt:lpstr>
      <vt:lpstr>Office Theme</vt:lpstr>
      <vt:lpstr>Equation</vt:lpstr>
      <vt:lpstr>Linear algebra</vt:lpstr>
      <vt:lpstr>Introduction</vt:lpstr>
      <vt:lpstr>Linear algebra</vt:lpstr>
      <vt:lpstr>Linear algebra</vt:lpstr>
      <vt:lpstr>Issues with linear algebra</vt:lpstr>
      <vt:lpstr>Issues with linear algebra</vt:lpstr>
      <vt:lpstr>Issues with linear algebra</vt:lpstr>
      <vt:lpstr>Issues with linear algebra</vt:lpstr>
      <vt:lpstr>Partial pivoting</vt:lpstr>
      <vt:lpstr>Partial pivoting</vt:lpstr>
      <vt:lpstr>Partial pivoting</vt:lpstr>
      <vt:lpstr>Partial pivoting</vt:lpstr>
      <vt:lpstr>Partial pivoting</vt:lpstr>
      <vt:lpstr>Partial pivoting</vt:lpstr>
      <vt:lpstr>Partial pivoting</vt:lpstr>
      <vt:lpstr>Gaussian elimination with partial pivoting</vt:lpstr>
      <vt:lpstr>Gaussian elimination with partial pivoting</vt:lpstr>
      <vt:lpstr>Gaussian elimination with partial pivoting</vt:lpstr>
      <vt:lpstr>Gaussian elimination with partial pivoting</vt:lpstr>
      <vt:lpstr>Gaussian elimination with partial pivoting</vt:lpstr>
      <vt:lpstr>Gaussian elimination with partial pivoting</vt:lpstr>
      <vt:lpstr>Gaussian elimination with partial pivoting</vt:lpstr>
      <vt:lpstr>Gaussian elimination with partial pivoting</vt:lpstr>
      <vt:lpstr>Gaussian elimination with partial pivoting</vt:lpstr>
      <vt:lpstr>Gaussian elimination with partial pivoting</vt:lpstr>
      <vt:lpstr>Gaussian elimination with partial pivoting</vt:lpstr>
      <vt:lpstr>Iteration</vt:lpstr>
      <vt:lpstr>Iteration</vt:lpstr>
      <vt:lpstr>Gaussian elimination with partial pivoting</vt:lpstr>
      <vt:lpstr>Iteration</vt:lpstr>
      <vt:lpstr>Iteration</vt:lpstr>
      <vt:lpstr>Iteration</vt:lpstr>
      <vt:lpstr>Iteration</vt:lpstr>
      <vt:lpstr>Iteration</vt:lpstr>
      <vt:lpstr>Iteration</vt:lpstr>
      <vt:lpstr>Iteration</vt:lpstr>
      <vt:lpstr>Iteration</vt:lpstr>
      <vt:lpstr>Iteration</vt:lpstr>
      <vt:lpstr>Iteration</vt:lpstr>
      <vt:lpstr>Iteration</vt:lpstr>
      <vt:lpstr>Iteration</vt:lpstr>
      <vt:lpstr>Iteration</vt:lpstr>
      <vt:lpstr>Iteration</vt:lpstr>
      <vt:lpstr>Ill-conditioned systems</vt:lpstr>
      <vt:lpstr>Ill-conditioned systems</vt:lpstr>
      <vt:lpstr>Ill-conditioned systems</vt:lpstr>
      <vt:lpstr>Ill-conditioned systems</vt:lpstr>
      <vt:lpstr>Ill-conditioned systems</vt:lpstr>
      <vt:lpstr>Ill-conditioned systems</vt:lpstr>
      <vt:lpstr>Ill-conditioned systems</vt:lpstr>
      <vt:lpstr>Ill-conditioned Systems</vt:lpstr>
      <vt:lpstr>Ill-conditioned Systems</vt:lpstr>
      <vt:lpstr>Ill-conditioned systems</vt:lpstr>
      <vt:lpstr>Ill-conditioned systems</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Wilhelm Harder</dc:creator>
  <cp:lastModifiedBy>Douglas Harder</cp:lastModifiedBy>
  <cp:revision>1522</cp:revision>
  <dcterms:created xsi:type="dcterms:W3CDTF">2020-04-30T19:27:29Z</dcterms:created>
  <dcterms:modified xsi:type="dcterms:W3CDTF">2025-01-16T22:30:18Z</dcterms:modified>
</cp:coreProperties>
</file>